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5" r:id="rId2"/>
    <p:sldId id="276" r:id="rId3"/>
    <p:sldId id="277" r:id="rId4"/>
    <p:sldId id="278" r:id="rId5"/>
    <p:sldId id="293" r:id="rId6"/>
    <p:sldId id="279" r:id="rId7"/>
    <p:sldId id="280" r:id="rId8"/>
    <p:sldId id="281" r:id="rId9"/>
    <p:sldId id="282" r:id="rId10"/>
    <p:sldId id="283" r:id="rId11"/>
    <p:sldId id="284" r:id="rId12"/>
    <p:sldId id="285" r:id="rId13"/>
    <p:sldId id="286" r:id="rId14"/>
    <p:sldId id="287" r:id="rId15"/>
    <p:sldId id="294" r:id="rId16"/>
    <p:sldId id="288" r:id="rId17"/>
    <p:sldId id="289" r:id="rId18"/>
    <p:sldId id="290" r:id="rId19"/>
    <p:sldId id="295" r:id="rId20"/>
    <p:sldId id="296" r:id="rId21"/>
    <p:sldId id="257" r:id="rId22"/>
    <p:sldId id="292" r:id="rId23"/>
    <p:sldId id="269" r:id="rId24"/>
    <p:sldId id="270" r:id="rId25"/>
    <p:sldId id="258" r:id="rId26"/>
    <p:sldId id="271" r:id="rId27"/>
    <p:sldId id="272" r:id="rId28"/>
    <p:sldId id="259" r:id="rId29"/>
    <p:sldId id="273" r:id="rId30"/>
    <p:sldId id="274" r:id="rId3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4CC4D9-EF38-429F-B1C2-3B4FC37EA2B5}" type="datetimeFigureOut">
              <a:rPr lang="ru-RU" smtClean="0"/>
              <a:t>10.11.2015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0F15B5-7DBD-4B5F-8268-30FE041C7CC7}"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p:cNvSpPr>
            <a:spLocks noGrp="1" noRot="1" noChangeAspect="1" noTextEdit="1"/>
          </p:cNvSpPr>
          <p:nvPr>
            <p:ph type="sldImg"/>
          </p:nvPr>
        </p:nvSpPr>
        <p:spPr bwMode="auto">
          <a:noFill/>
          <a:ln>
            <a:solidFill>
              <a:srgbClr val="000000"/>
            </a:solidFill>
            <a:miter lim="800000"/>
            <a:headEnd/>
            <a:tailEnd/>
          </a:ln>
        </p:spPr>
      </p:sp>
      <p:sp>
        <p:nvSpPr>
          <p:cNvPr id="2150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150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C99C55-3317-444F-A067-E1576D8E45DB}" type="slidenum">
              <a:rPr lang="ru-RU" smtClean="0"/>
              <a:pPr/>
              <a:t>1</a:t>
            </a:fld>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Образ слайда 1"/>
          <p:cNvSpPr>
            <a:spLocks noGrp="1" noRot="1" noChangeAspect="1" noTextEdit="1"/>
          </p:cNvSpPr>
          <p:nvPr>
            <p:ph type="sldImg"/>
          </p:nvPr>
        </p:nvSpPr>
        <p:spPr bwMode="auto">
          <a:noFill/>
          <a:ln>
            <a:solidFill>
              <a:srgbClr val="000000"/>
            </a:solidFill>
            <a:miter lim="800000"/>
            <a:headEnd/>
            <a:tailEnd/>
          </a:ln>
        </p:spPr>
      </p:sp>
      <p:sp>
        <p:nvSpPr>
          <p:cNvPr id="3072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072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972993-3E64-4BE0-8E7B-8FF15C4B720E}" type="slidenum">
              <a:rPr lang="ru-RU" smtClean="0"/>
              <a:pPr/>
              <a:t>11</a:t>
            </a:fld>
            <a:endParaRPr lang="ru-RU"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Образ слайда 1"/>
          <p:cNvSpPr>
            <a:spLocks noGrp="1" noRot="1" noChangeAspect="1" noTextEdit="1"/>
          </p:cNvSpPr>
          <p:nvPr>
            <p:ph type="sldImg"/>
          </p:nvPr>
        </p:nvSpPr>
        <p:spPr bwMode="auto">
          <a:noFill/>
          <a:ln>
            <a:solidFill>
              <a:srgbClr val="000000"/>
            </a:solidFill>
            <a:miter lim="800000"/>
            <a:headEnd/>
            <a:tailEnd/>
          </a:ln>
        </p:spPr>
      </p:sp>
      <p:sp>
        <p:nvSpPr>
          <p:cNvPr id="3174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174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93EB32-5826-4C8E-8552-94DF29E1F72E}" type="slidenum">
              <a:rPr lang="ru-RU" smtClean="0"/>
              <a:pPr/>
              <a:t>12</a:t>
            </a:fld>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Образ слайда 1"/>
          <p:cNvSpPr>
            <a:spLocks noGrp="1" noRot="1" noChangeAspect="1" noTextEdit="1"/>
          </p:cNvSpPr>
          <p:nvPr>
            <p:ph type="sldImg"/>
          </p:nvPr>
        </p:nvSpPr>
        <p:spPr bwMode="auto">
          <a:noFill/>
          <a:ln>
            <a:solidFill>
              <a:srgbClr val="000000"/>
            </a:solidFill>
            <a:miter lim="800000"/>
            <a:headEnd/>
            <a:tailEnd/>
          </a:ln>
        </p:spPr>
      </p:sp>
      <p:sp>
        <p:nvSpPr>
          <p:cNvPr id="3277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277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746436-7338-49FE-B62E-A4BCC97BFF1C}" type="slidenum">
              <a:rPr lang="ru-RU" smtClean="0"/>
              <a:pPr/>
              <a:t>13</a:t>
            </a:fld>
            <a:endParaRPr 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Образ слайда 1"/>
          <p:cNvSpPr>
            <a:spLocks noGrp="1" noRot="1" noChangeAspect="1" noTextEdit="1"/>
          </p:cNvSpPr>
          <p:nvPr>
            <p:ph type="sldImg"/>
          </p:nvPr>
        </p:nvSpPr>
        <p:spPr bwMode="auto">
          <a:noFill/>
          <a:ln>
            <a:solidFill>
              <a:srgbClr val="000000"/>
            </a:solidFill>
            <a:miter lim="800000"/>
            <a:headEnd/>
            <a:tailEnd/>
          </a:ln>
        </p:spPr>
      </p:sp>
      <p:sp>
        <p:nvSpPr>
          <p:cNvPr id="3379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379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3EE4F0E-DB38-45AB-99BD-E2E7C3364FFB}" type="slidenum">
              <a:rPr lang="ru-RU" smtClean="0"/>
              <a:pPr/>
              <a:t>14</a:t>
            </a:fld>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Образ слайда 1"/>
          <p:cNvSpPr>
            <a:spLocks noGrp="1" noRot="1" noChangeAspect="1" noTextEdit="1"/>
          </p:cNvSpPr>
          <p:nvPr>
            <p:ph type="sldImg"/>
          </p:nvPr>
        </p:nvSpPr>
        <p:spPr bwMode="auto">
          <a:noFill/>
          <a:ln>
            <a:solidFill>
              <a:srgbClr val="000000"/>
            </a:solidFill>
            <a:miter lim="800000"/>
            <a:headEnd/>
            <a:tailEnd/>
          </a:ln>
        </p:spPr>
      </p:sp>
      <p:sp>
        <p:nvSpPr>
          <p:cNvPr id="3481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482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7AEBE0-0F9D-4A5D-B386-EC7EFB1137A8}" type="slidenum">
              <a:rPr lang="ru-RU" smtClean="0"/>
              <a:pPr/>
              <a:t>16</a:t>
            </a:fld>
            <a:endParaRPr lang="ru-RU"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Образ слайда 1"/>
          <p:cNvSpPr>
            <a:spLocks noGrp="1" noRot="1" noChangeAspect="1" noTextEdit="1"/>
          </p:cNvSpPr>
          <p:nvPr>
            <p:ph type="sldImg"/>
          </p:nvPr>
        </p:nvSpPr>
        <p:spPr bwMode="auto">
          <a:noFill/>
          <a:ln>
            <a:solidFill>
              <a:srgbClr val="000000"/>
            </a:solidFill>
            <a:miter lim="800000"/>
            <a:headEnd/>
            <a:tailEnd/>
          </a:ln>
        </p:spPr>
      </p:sp>
      <p:sp>
        <p:nvSpPr>
          <p:cNvPr id="3584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584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8FB6908-4EEA-4E44-82F3-87F477A2F203}" type="slidenum">
              <a:rPr lang="ru-RU" smtClean="0"/>
              <a:pPr/>
              <a:t>17</a:t>
            </a:fld>
            <a:endParaRPr lang="ru-RU"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Образ слайда 1"/>
          <p:cNvSpPr>
            <a:spLocks noGrp="1" noRot="1" noChangeAspect="1" noTextEdit="1"/>
          </p:cNvSpPr>
          <p:nvPr>
            <p:ph type="sldImg"/>
          </p:nvPr>
        </p:nvSpPr>
        <p:spPr bwMode="auto">
          <a:noFill/>
          <a:ln>
            <a:solidFill>
              <a:srgbClr val="000000"/>
            </a:solidFill>
            <a:miter lim="800000"/>
            <a:headEnd/>
            <a:tailEnd/>
          </a:ln>
        </p:spPr>
      </p:sp>
      <p:sp>
        <p:nvSpPr>
          <p:cNvPr id="3789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3789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4D748A4-2152-4A3D-BA0D-F15889D09D72}" type="slidenum">
              <a:rPr lang="ru-RU" smtClean="0"/>
              <a:pPr/>
              <a:t>22</a:t>
            </a:fld>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раз слайда 1"/>
          <p:cNvSpPr>
            <a:spLocks noGrp="1" noRot="1" noChangeAspect="1" noTextEdit="1"/>
          </p:cNvSpPr>
          <p:nvPr>
            <p:ph type="sldImg"/>
          </p:nvPr>
        </p:nvSpPr>
        <p:spPr bwMode="auto">
          <a:noFill/>
          <a:ln>
            <a:solidFill>
              <a:srgbClr val="000000"/>
            </a:solidFill>
            <a:miter lim="800000"/>
            <a:headEnd/>
            <a:tailEnd/>
          </a:ln>
        </p:spPr>
      </p:sp>
      <p:sp>
        <p:nvSpPr>
          <p:cNvPr id="2253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253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64FA06-837E-4027-B322-9EABE95A36CD}" type="slidenum">
              <a:rPr lang="ru-RU" smtClean="0"/>
              <a:pPr/>
              <a:t>2</a:t>
            </a:fld>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Образ слайда 1"/>
          <p:cNvSpPr>
            <a:spLocks noGrp="1" noRot="1" noChangeAspect="1" noTextEdit="1"/>
          </p:cNvSpPr>
          <p:nvPr>
            <p:ph type="sldImg"/>
          </p:nvPr>
        </p:nvSpPr>
        <p:spPr bwMode="auto">
          <a:noFill/>
          <a:ln>
            <a:solidFill>
              <a:srgbClr val="000000"/>
            </a:solidFill>
            <a:miter lim="800000"/>
            <a:headEnd/>
            <a:tailEnd/>
          </a:ln>
        </p:spPr>
      </p:sp>
      <p:sp>
        <p:nvSpPr>
          <p:cNvPr id="2355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355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5F15F15-99A3-401D-B5F0-515088074692}" type="slidenum">
              <a:rPr lang="ru-RU" smtClean="0"/>
              <a:pPr/>
              <a:t>3</a:t>
            </a:fld>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p:cNvSpPr>
            <a:spLocks noGrp="1" noRot="1" noChangeAspect="1" noTextEdit="1"/>
          </p:cNvSpPr>
          <p:nvPr>
            <p:ph type="sldImg"/>
          </p:nvPr>
        </p:nvSpPr>
        <p:spPr bwMode="auto">
          <a:noFill/>
          <a:ln>
            <a:solidFill>
              <a:srgbClr val="000000"/>
            </a:solidFill>
            <a:miter lim="800000"/>
            <a:headEnd/>
            <a:tailEnd/>
          </a:ln>
        </p:spPr>
      </p:sp>
      <p:sp>
        <p:nvSpPr>
          <p:cNvPr id="2457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45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BD9F7E-13A3-4ACA-8F88-032A2655A1FB}" type="slidenum">
              <a:rPr lang="ru-RU" smtClean="0"/>
              <a:pPr/>
              <a:t>4</a:t>
            </a:fld>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p:cNvSpPr>
            <a:spLocks noGrp="1" noRot="1" noChangeAspect="1" noTextEdit="1"/>
          </p:cNvSpPr>
          <p:nvPr>
            <p:ph type="sldImg"/>
          </p:nvPr>
        </p:nvSpPr>
        <p:spPr bwMode="auto">
          <a:noFill/>
          <a:ln>
            <a:solidFill>
              <a:srgbClr val="000000"/>
            </a:solidFill>
            <a:miter lim="800000"/>
            <a:headEnd/>
            <a:tailEnd/>
          </a:ln>
        </p:spPr>
      </p:sp>
      <p:sp>
        <p:nvSpPr>
          <p:cNvPr id="2560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560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8419C22-6C30-41AF-A501-AD29C3DD4D74}" type="slidenum">
              <a:rPr lang="ru-RU" smtClean="0"/>
              <a:pPr/>
              <a:t>6</a:t>
            </a:fld>
            <a:endParaRPr 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Образ слайда 1"/>
          <p:cNvSpPr>
            <a:spLocks noGrp="1" noRot="1" noChangeAspect="1" noTextEdit="1"/>
          </p:cNvSpPr>
          <p:nvPr>
            <p:ph type="sldImg"/>
          </p:nvPr>
        </p:nvSpPr>
        <p:spPr bwMode="auto">
          <a:noFill/>
          <a:ln>
            <a:solidFill>
              <a:srgbClr val="000000"/>
            </a:solidFill>
            <a:miter lim="800000"/>
            <a:headEnd/>
            <a:tailEnd/>
          </a:ln>
        </p:spPr>
      </p:sp>
      <p:sp>
        <p:nvSpPr>
          <p:cNvPr id="2662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662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8389D19-E340-4F6C-9CA5-D56E58738CAD}" type="slidenum">
              <a:rPr lang="ru-RU" smtClean="0"/>
              <a:pPr/>
              <a:t>7</a:t>
            </a:fld>
            <a:endParaRPr 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Образ слайда 1"/>
          <p:cNvSpPr>
            <a:spLocks noGrp="1" noRot="1" noChangeAspect="1" noTextEdit="1"/>
          </p:cNvSpPr>
          <p:nvPr>
            <p:ph type="sldImg"/>
          </p:nvPr>
        </p:nvSpPr>
        <p:spPr bwMode="auto">
          <a:noFill/>
          <a:ln>
            <a:solidFill>
              <a:srgbClr val="000000"/>
            </a:solidFill>
            <a:miter lim="800000"/>
            <a:headEnd/>
            <a:tailEnd/>
          </a:ln>
        </p:spPr>
      </p:sp>
      <p:sp>
        <p:nvSpPr>
          <p:cNvPr id="2765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765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CCE3B5-6320-417B-90EC-3B39C0EB62E0}" type="slidenum">
              <a:rPr lang="ru-RU" smtClean="0"/>
              <a:pPr/>
              <a:t>8</a:t>
            </a:fld>
            <a:endParaRPr 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p:spPr>
      </p:sp>
      <p:sp>
        <p:nvSpPr>
          <p:cNvPr id="2867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867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AAF724A-C850-4EB0-B190-325C62861105}" type="slidenum">
              <a:rPr lang="ru-RU" smtClean="0"/>
              <a:pPr/>
              <a:t>9</a:t>
            </a:fld>
            <a:endParaRPr 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Образ слайда 1"/>
          <p:cNvSpPr>
            <a:spLocks noGrp="1" noRot="1" noChangeAspect="1" noTextEdit="1"/>
          </p:cNvSpPr>
          <p:nvPr>
            <p:ph type="sldImg"/>
          </p:nvPr>
        </p:nvSpPr>
        <p:spPr bwMode="auto">
          <a:noFill/>
          <a:ln>
            <a:solidFill>
              <a:srgbClr val="000000"/>
            </a:solidFill>
            <a:miter lim="800000"/>
            <a:headEnd/>
            <a:tailEnd/>
          </a:ln>
        </p:spPr>
      </p:sp>
      <p:sp>
        <p:nvSpPr>
          <p:cNvPr id="2969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smtClean="0"/>
          </a:p>
        </p:txBody>
      </p:sp>
      <p:sp>
        <p:nvSpPr>
          <p:cNvPr id="2970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12FAE26-EE92-4790-BB9B-866F3E3CBF18}" type="slidenum">
              <a:rPr lang="ru-RU" smtClean="0"/>
              <a:pPr/>
              <a:t>10</a:t>
            </a:fld>
            <a:endParaRPr 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DAA6E2D-6C74-4BFE-AF7F-B4848EEC564C}" type="datetimeFigureOut">
              <a:rPr lang="ru-RU" smtClean="0"/>
              <a:pPr/>
              <a:t>10.11.2015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2231125-E2C5-4B1A-9B0D-520D5FD72D92}"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A6E2D-6C74-4BFE-AF7F-B4848EEC564C}" type="datetimeFigureOut">
              <a:rPr lang="ru-RU" smtClean="0"/>
              <a:pPr/>
              <a:t>10.11.2015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31125-E2C5-4B1A-9B0D-520D5FD72D92}"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6"/>
          <p:cNvSpPr txBox="1">
            <a:spLocks noChangeArrowheads="1"/>
          </p:cNvSpPr>
          <p:nvPr/>
        </p:nvSpPr>
        <p:spPr bwMode="auto">
          <a:xfrm>
            <a:off x="899592" y="1412776"/>
            <a:ext cx="7343775" cy="1323439"/>
          </a:xfrm>
          <a:prstGeom prst="rect">
            <a:avLst/>
          </a:prstGeom>
          <a:noFill/>
          <a:ln w="9525">
            <a:noFill/>
            <a:miter lim="800000"/>
            <a:headEnd/>
            <a:tailEnd/>
          </a:ln>
        </p:spPr>
        <p:txBody>
          <a:bodyPr>
            <a:spAutoFit/>
          </a:bodyPr>
          <a:lstStyle/>
          <a:p>
            <a:pPr algn="ctr">
              <a:spcBef>
                <a:spcPct val="50000"/>
              </a:spcBef>
            </a:pPr>
            <a:r>
              <a:rPr lang="ru-RU" sz="4000" b="1" dirty="0" smtClean="0"/>
              <a:t>Рациональное природопользование</a:t>
            </a:r>
            <a:endParaRPr lang="ru-RU" sz="4000" b="1" dirty="0"/>
          </a:p>
        </p:txBody>
      </p:sp>
      <p:pic>
        <p:nvPicPr>
          <p:cNvPr id="2051" name="Picture 8" descr="neftmillliards"/>
          <p:cNvPicPr>
            <a:picLocks noChangeAspect="1" noChangeArrowheads="1"/>
          </p:cNvPicPr>
          <p:nvPr/>
        </p:nvPicPr>
        <p:blipFill>
          <a:blip r:embed="rId3" cstate="print"/>
          <a:srcRect/>
          <a:stretch>
            <a:fillRect/>
          </a:stretch>
        </p:blipFill>
        <p:spPr bwMode="auto">
          <a:xfrm>
            <a:off x="0" y="2781300"/>
            <a:ext cx="3132138" cy="1447800"/>
          </a:xfrm>
          <a:prstGeom prst="rect">
            <a:avLst/>
          </a:prstGeom>
          <a:noFill/>
          <a:ln w="9525">
            <a:noFill/>
            <a:miter lim="800000"/>
            <a:headEnd/>
            <a:tailEnd/>
          </a:ln>
        </p:spPr>
      </p:pic>
      <p:pic>
        <p:nvPicPr>
          <p:cNvPr id="2052" name="Picture 9" descr="рыба"/>
          <p:cNvPicPr>
            <a:picLocks noChangeAspect="1" noChangeArrowheads="1"/>
          </p:cNvPicPr>
          <p:nvPr/>
        </p:nvPicPr>
        <p:blipFill>
          <a:blip r:embed="rId4" cstate="print"/>
          <a:srcRect/>
          <a:stretch>
            <a:fillRect/>
          </a:stretch>
        </p:blipFill>
        <p:spPr bwMode="auto">
          <a:xfrm>
            <a:off x="3132138" y="2781300"/>
            <a:ext cx="4114800" cy="1439863"/>
          </a:xfrm>
          <a:prstGeom prst="rect">
            <a:avLst/>
          </a:prstGeom>
          <a:noFill/>
          <a:ln w="9525">
            <a:noFill/>
            <a:miter lim="800000"/>
            <a:headEnd/>
            <a:tailEnd/>
          </a:ln>
        </p:spPr>
      </p:pic>
      <p:pic>
        <p:nvPicPr>
          <p:cNvPr id="2053" name="Picture 10" descr="foto-full-32086-2865"/>
          <p:cNvPicPr>
            <a:picLocks noChangeAspect="1" noChangeArrowheads="1"/>
          </p:cNvPicPr>
          <p:nvPr/>
        </p:nvPicPr>
        <p:blipFill>
          <a:blip r:embed="rId5" cstate="print"/>
          <a:srcRect/>
          <a:stretch>
            <a:fillRect/>
          </a:stretch>
        </p:blipFill>
        <p:spPr bwMode="auto">
          <a:xfrm>
            <a:off x="6011863" y="2781300"/>
            <a:ext cx="3132137" cy="143986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a:t>
            </a:r>
            <a:r>
              <a:rPr lang="ru-RU" sz="3200" dirty="0" err="1"/>
              <a:t>Металлорудные</a:t>
            </a:r>
            <a:r>
              <a:rPr lang="ru-RU" sz="3200" dirty="0"/>
              <a:t> минеральные ресурсы </a:t>
            </a:r>
          </a:p>
        </p:txBody>
      </p:sp>
      <p:sp>
        <p:nvSpPr>
          <p:cNvPr id="10243" name="Text Box 6"/>
          <p:cNvSpPr txBox="1">
            <a:spLocks noChangeArrowheads="1"/>
          </p:cNvSpPr>
          <p:nvPr/>
        </p:nvSpPr>
        <p:spPr bwMode="auto">
          <a:xfrm>
            <a:off x="611188" y="1700213"/>
            <a:ext cx="4248150" cy="4486275"/>
          </a:xfrm>
          <a:prstGeom prst="rect">
            <a:avLst/>
          </a:prstGeom>
          <a:noFill/>
          <a:ln w="9525">
            <a:noFill/>
            <a:miter lim="800000"/>
            <a:headEnd/>
            <a:tailEnd/>
          </a:ln>
        </p:spPr>
        <p:txBody>
          <a:bodyPr>
            <a:spAutoFit/>
          </a:bodyPr>
          <a:lstStyle/>
          <a:p>
            <a:pPr algn="ctr">
              <a:spcBef>
                <a:spcPct val="50000"/>
              </a:spcBef>
            </a:pPr>
            <a:r>
              <a:rPr lang="ru-RU"/>
              <a:t>Железные руды разделяются на ряд типов: бурый железняк, красный железняк, магнитные железняки (магнитные руды) </a:t>
            </a:r>
            <a:r>
              <a:rPr lang="en-US"/>
              <a:t>      </a:t>
            </a:r>
            <a:r>
              <a:rPr lang="ru-RU"/>
              <a:t>и др. Экономическая оценка железорудных месторождений определяется качественной характеристикой руды: удельным весом в ней железа и других элементов, обогатимостью. Содержание железа в богатых рудах колеблется в пределах 45-70%, а в бедных – 25-42%.</a:t>
            </a:r>
            <a:r>
              <a:rPr lang="en-US"/>
              <a:t>      </a:t>
            </a:r>
            <a:r>
              <a:rPr lang="ru-RU"/>
              <a:t> К полезным примесям относят: никель, марганец, ванадий и др., к вредным – фосфор и сера.</a:t>
            </a:r>
          </a:p>
        </p:txBody>
      </p:sp>
      <p:pic>
        <p:nvPicPr>
          <p:cNvPr id="10244" name="Picture 8" descr="306350"/>
          <p:cNvPicPr>
            <a:picLocks noChangeAspect="1" noChangeArrowheads="1"/>
          </p:cNvPicPr>
          <p:nvPr/>
        </p:nvPicPr>
        <p:blipFill>
          <a:blip r:embed="rId3" cstate="print"/>
          <a:srcRect/>
          <a:stretch>
            <a:fillRect/>
          </a:stretch>
        </p:blipFill>
        <p:spPr bwMode="auto">
          <a:xfrm>
            <a:off x="4932363" y="2060575"/>
            <a:ext cx="3822700" cy="2636838"/>
          </a:xfrm>
          <a:prstGeom prst="rect">
            <a:avLst/>
          </a:prstGeom>
          <a:noFill/>
          <a:ln w="9525">
            <a:noFill/>
            <a:miter lim="800000"/>
            <a:headEnd/>
            <a:tailEnd/>
          </a:ln>
        </p:spPr>
      </p:pic>
      <p:sp>
        <p:nvSpPr>
          <p:cNvPr id="10245" name="Text Box 9"/>
          <p:cNvSpPr txBox="1">
            <a:spLocks noChangeArrowheads="1"/>
          </p:cNvSpPr>
          <p:nvPr/>
        </p:nvSpPr>
        <p:spPr bwMode="auto">
          <a:xfrm>
            <a:off x="5292725" y="4941888"/>
            <a:ext cx="3311525" cy="336550"/>
          </a:xfrm>
          <a:prstGeom prst="rect">
            <a:avLst/>
          </a:prstGeom>
          <a:noFill/>
          <a:ln w="9525">
            <a:noFill/>
            <a:miter lim="800000"/>
            <a:headEnd/>
            <a:tailEnd/>
          </a:ln>
        </p:spPr>
        <p:txBody>
          <a:bodyPr>
            <a:spAutoFit/>
          </a:bodyPr>
          <a:lstStyle/>
          <a:p>
            <a:pPr>
              <a:spcBef>
                <a:spcPct val="50000"/>
              </a:spcBef>
            </a:pPr>
            <a:r>
              <a:rPr lang="ru-RU" sz="1600" dirty="0"/>
              <a:t>Добыча медной руды (Заир) </a:t>
            </a:r>
          </a:p>
        </p:txBody>
      </p:sp>
      <p:sp>
        <p:nvSpPr>
          <p:cNvPr id="10246" name="Text Box 10"/>
          <p:cNvSpPr txBox="1">
            <a:spLocks noChangeArrowheads="1"/>
          </p:cNvSpPr>
          <p:nvPr/>
        </p:nvSpPr>
        <p:spPr bwMode="auto">
          <a:xfrm>
            <a:off x="251520" y="5877272"/>
            <a:ext cx="8675688" cy="369332"/>
          </a:xfrm>
          <a:prstGeom prst="rect">
            <a:avLst/>
          </a:prstGeom>
          <a:noFill/>
          <a:ln w="9525">
            <a:noFill/>
            <a:miter lim="800000"/>
            <a:headEnd/>
            <a:tailEnd/>
          </a:ln>
        </p:spPr>
        <p:txBody>
          <a:bodyPr>
            <a:spAutoFit/>
          </a:bodyPr>
          <a:lstStyle/>
          <a:p>
            <a:pPr algn="ctr">
              <a:spcBef>
                <a:spcPct val="50000"/>
              </a:spcBef>
            </a:pPr>
            <a:r>
              <a:rPr lang="ru-RU" b="1" dirty="0"/>
              <a:t>В России сосредоточено почти 40% мировых запасов железных руд.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a:t>
            </a:r>
            <a:r>
              <a:rPr lang="ru-RU" sz="3200" dirty="0" err="1"/>
              <a:t>Металлорудные</a:t>
            </a:r>
            <a:r>
              <a:rPr lang="ru-RU" sz="3200" dirty="0"/>
              <a:t> минеральные ресурсы </a:t>
            </a:r>
          </a:p>
        </p:txBody>
      </p:sp>
      <p:sp>
        <p:nvSpPr>
          <p:cNvPr id="11267" name="Text Box 5"/>
          <p:cNvSpPr txBox="1">
            <a:spLocks noChangeArrowheads="1"/>
          </p:cNvSpPr>
          <p:nvPr/>
        </p:nvSpPr>
        <p:spPr bwMode="auto">
          <a:xfrm>
            <a:off x="611188" y="1844675"/>
            <a:ext cx="3673475" cy="4708981"/>
          </a:xfrm>
          <a:prstGeom prst="rect">
            <a:avLst/>
          </a:prstGeom>
          <a:noFill/>
          <a:ln w="9525">
            <a:noFill/>
            <a:miter lim="800000"/>
            <a:headEnd/>
            <a:tailEnd/>
          </a:ln>
        </p:spPr>
        <p:txBody>
          <a:bodyPr>
            <a:spAutoFit/>
          </a:bodyPr>
          <a:lstStyle/>
          <a:p>
            <a:pPr algn="ctr">
              <a:spcBef>
                <a:spcPct val="50000"/>
              </a:spcBef>
            </a:pPr>
            <a:r>
              <a:rPr lang="ru-RU" sz="2000" dirty="0"/>
              <a:t>Цветная металлургия выделяется как одна из наиболее трудоемких, капиталоемких и энергоемких отраслей промышленности. В структуре затрат расходы на сырье превышают 50%. Чтобы получить 1 т. никеля, необходимо добыть и переработать почти 200 т. руды, 1 т. олова – свыше 300 т., 1 т. вольфрама и молибдена – 1000 т. руды.</a:t>
            </a:r>
            <a:br>
              <a:rPr lang="ru-RU" sz="2000" dirty="0"/>
            </a:br>
            <a:r>
              <a:rPr lang="ru-RU" sz="2000" dirty="0"/>
              <a:t/>
            </a:r>
            <a:br>
              <a:rPr lang="ru-RU" sz="2000" dirty="0"/>
            </a:br>
            <a:endParaRPr lang="ru-RU" sz="2000" dirty="0"/>
          </a:p>
        </p:txBody>
      </p:sp>
      <p:pic>
        <p:nvPicPr>
          <p:cNvPr id="11268" name="Picture 6" descr="wdtnvtn"/>
          <p:cNvPicPr>
            <a:picLocks noChangeAspect="1" noChangeArrowheads="1"/>
          </p:cNvPicPr>
          <p:nvPr/>
        </p:nvPicPr>
        <p:blipFill>
          <a:blip r:embed="rId3" cstate="print"/>
          <a:srcRect/>
          <a:stretch>
            <a:fillRect/>
          </a:stretch>
        </p:blipFill>
        <p:spPr bwMode="auto">
          <a:xfrm>
            <a:off x="5364163" y="1628775"/>
            <a:ext cx="2952750" cy="2254250"/>
          </a:xfrm>
          <a:prstGeom prst="rect">
            <a:avLst/>
          </a:prstGeom>
          <a:noFill/>
          <a:ln w="9525">
            <a:noFill/>
            <a:miter lim="800000"/>
            <a:headEnd/>
            <a:tailEnd/>
          </a:ln>
        </p:spPr>
      </p:pic>
      <p:pic>
        <p:nvPicPr>
          <p:cNvPr id="11269" name="Picture 7" descr="pic4"/>
          <p:cNvPicPr>
            <a:picLocks noChangeAspect="1" noChangeArrowheads="1"/>
          </p:cNvPicPr>
          <p:nvPr/>
        </p:nvPicPr>
        <p:blipFill>
          <a:blip r:embed="rId4" cstate="print"/>
          <a:srcRect/>
          <a:stretch>
            <a:fillRect/>
          </a:stretch>
        </p:blipFill>
        <p:spPr bwMode="auto">
          <a:xfrm>
            <a:off x="5364163" y="3860800"/>
            <a:ext cx="2924175" cy="2209800"/>
          </a:xfrm>
          <a:prstGeom prst="rect">
            <a:avLst/>
          </a:prstGeom>
          <a:noFill/>
          <a:ln w="9525">
            <a:noFill/>
            <a:miter lim="800000"/>
            <a:headEnd/>
            <a:tailEnd/>
          </a:ln>
        </p:spPr>
      </p:pic>
      <p:sp>
        <p:nvSpPr>
          <p:cNvPr id="11270" name="Text Box 8"/>
          <p:cNvSpPr txBox="1">
            <a:spLocks noChangeArrowheads="1"/>
          </p:cNvSpPr>
          <p:nvPr/>
        </p:nvSpPr>
        <p:spPr bwMode="auto">
          <a:xfrm>
            <a:off x="5724128" y="6237312"/>
            <a:ext cx="2663825" cy="336550"/>
          </a:xfrm>
          <a:prstGeom prst="rect">
            <a:avLst/>
          </a:prstGeom>
          <a:noFill/>
          <a:ln w="9525">
            <a:noFill/>
            <a:miter lim="800000"/>
            <a:headEnd/>
            <a:tailEnd/>
          </a:ln>
        </p:spPr>
        <p:txBody>
          <a:bodyPr>
            <a:spAutoFit/>
          </a:bodyPr>
          <a:lstStyle/>
          <a:p>
            <a:pPr>
              <a:spcBef>
                <a:spcPct val="50000"/>
              </a:spcBef>
            </a:pPr>
            <a:r>
              <a:rPr lang="ru-RU" sz="1600" dirty="0"/>
              <a:t>Цветная металлургия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0" y="1628775"/>
            <a:ext cx="5076825" cy="1089025"/>
          </a:xfrm>
          <a:prstGeom prst="rect">
            <a:avLst/>
          </a:prstGeom>
          <a:noFill/>
          <a:ln w="9525">
            <a:noFill/>
            <a:miter lim="800000"/>
            <a:headEnd/>
            <a:tailEnd/>
          </a:ln>
        </p:spPr>
        <p:txBody>
          <a:bodyPr>
            <a:spAutoFit/>
          </a:bodyPr>
          <a:lstStyle/>
          <a:p>
            <a:pPr algn="ctr">
              <a:lnSpc>
                <a:spcPct val="90000"/>
              </a:lnSpc>
              <a:spcBef>
                <a:spcPct val="50000"/>
              </a:spcBef>
            </a:pPr>
            <a:r>
              <a:rPr lang="ru-RU"/>
              <a:t>По запасам меди в России выделяются Уральский    (60% добычи медных руд)  и</a:t>
            </a:r>
            <a:br>
              <a:rPr lang="ru-RU"/>
            </a:br>
            <a:r>
              <a:rPr lang="ru-RU"/>
              <a:t>Восточно-Сибирский (40%) рудники.</a:t>
            </a:r>
          </a:p>
        </p:txBody>
      </p:sp>
      <p:pic>
        <p:nvPicPr>
          <p:cNvPr id="12291" name="Picture 5" descr="Учалинскийрудник"/>
          <p:cNvPicPr>
            <a:picLocks noChangeAspect="1" noChangeArrowheads="1"/>
          </p:cNvPicPr>
          <p:nvPr/>
        </p:nvPicPr>
        <p:blipFill>
          <a:blip r:embed="rId3" cstate="print"/>
          <a:srcRect/>
          <a:stretch>
            <a:fillRect/>
          </a:stretch>
        </p:blipFill>
        <p:spPr bwMode="auto">
          <a:xfrm>
            <a:off x="5076825" y="1989138"/>
            <a:ext cx="3481388" cy="2611437"/>
          </a:xfrm>
          <a:prstGeom prst="rect">
            <a:avLst/>
          </a:prstGeom>
          <a:noFill/>
          <a:ln w="9525">
            <a:noFill/>
            <a:miter lim="800000"/>
            <a:headEnd/>
            <a:tailEnd/>
          </a:ln>
        </p:spPr>
      </p:pic>
      <p:sp>
        <p:nvSpPr>
          <p:cNvPr id="12292" name="Text Box 6"/>
          <p:cNvSpPr txBox="1">
            <a:spLocks noChangeArrowheads="1"/>
          </p:cNvSpPr>
          <p:nvPr/>
        </p:nvSpPr>
        <p:spPr bwMode="auto">
          <a:xfrm>
            <a:off x="5219700" y="4868863"/>
            <a:ext cx="3168650" cy="366712"/>
          </a:xfrm>
          <a:prstGeom prst="rect">
            <a:avLst/>
          </a:prstGeom>
          <a:noFill/>
          <a:ln w="9525">
            <a:noFill/>
            <a:miter lim="800000"/>
            <a:headEnd/>
            <a:tailEnd/>
          </a:ln>
        </p:spPr>
        <p:txBody>
          <a:bodyPr>
            <a:spAutoFit/>
          </a:bodyPr>
          <a:lstStyle/>
          <a:p>
            <a:pPr algn="ctr">
              <a:spcBef>
                <a:spcPct val="50000"/>
              </a:spcBef>
            </a:pPr>
            <a:r>
              <a:rPr lang="ru-RU" sz="1600" dirty="0"/>
              <a:t>Добыча меди и цинка</a:t>
            </a:r>
            <a:r>
              <a:rPr lang="ru-RU" dirty="0"/>
              <a:t> </a:t>
            </a:r>
          </a:p>
        </p:txBody>
      </p:sp>
      <p:sp>
        <p:nvSpPr>
          <p:cNvPr id="12293" name="Text Box 7"/>
          <p:cNvSpPr txBox="1">
            <a:spLocks noChangeArrowheads="1"/>
          </p:cNvSpPr>
          <p:nvPr/>
        </p:nvSpPr>
        <p:spPr bwMode="auto">
          <a:xfrm>
            <a:off x="0" y="2708275"/>
            <a:ext cx="5003800" cy="2862322"/>
          </a:xfrm>
          <a:prstGeom prst="rect">
            <a:avLst/>
          </a:prstGeom>
          <a:noFill/>
          <a:ln w="9525">
            <a:noFill/>
            <a:miter lim="800000"/>
            <a:headEnd/>
            <a:tailEnd/>
          </a:ln>
        </p:spPr>
        <p:txBody>
          <a:bodyPr>
            <a:spAutoFit/>
          </a:bodyPr>
          <a:lstStyle/>
          <a:p>
            <a:pPr algn="ctr">
              <a:spcBef>
                <a:spcPct val="50000"/>
              </a:spcBef>
            </a:pPr>
            <a:r>
              <a:rPr lang="ru-RU" dirty="0"/>
              <a:t>Свинцово-цинковые руды, как правило, встречаются в природе вмести с медью и серебром. Иногда в этих рудах содержатся висмут, селен, теллур и другие металлы. Поэтому свинцово-цинковые руды называются полиметаллическими. В рудах большинства месторождений стоит цинк, которого содержится в 1,5-2 раза больше, чем свинца.</a:t>
            </a:r>
            <a:br>
              <a:rPr lang="ru-RU" dirty="0"/>
            </a:br>
            <a:r>
              <a:rPr lang="ru-RU" dirty="0"/>
              <a:t>Переработка полиметаллических руд отличается чрезвычайной сложностью. </a:t>
            </a:r>
          </a:p>
        </p:txBody>
      </p:sp>
      <p:sp>
        <p:nvSpPr>
          <p:cNvPr id="12294" name="Text Box 8"/>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a:t>
            </a:r>
            <a:r>
              <a:rPr lang="ru-RU" sz="3200" dirty="0" err="1"/>
              <a:t>Металлорудные</a:t>
            </a:r>
            <a:r>
              <a:rPr lang="ru-RU" sz="3200" dirty="0"/>
              <a:t> минеральные ресурсы </a:t>
            </a:r>
          </a:p>
        </p:txBody>
      </p:sp>
      <p:sp>
        <p:nvSpPr>
          <p:cNvPr id="12295" name="Text Box 9"/>
          <p:cNvSpPr txBox="1">
            <a:spLocks noChangeArrowheads="1"/>
          </p:cNvSpPr>
          <p:nvPr/>
        </p:nvSpPr>
        <p:spPr bwMode="auto">
          <a:xfrm>
            <a:off x="0" y="5949280"/>
            <a:ext cx="9144000" cy="366712"/>
          </a:xfrm>
          <a:prstGeom prst="rect">
            <a:avLst/>
          </a:prstGeom>
          <a:noFill/>
          <a:ln w="9525">
            <a:noFill/>
            <a:miter lim="800000"/>
            <a:headEnd/>
            <a:tailEnd/>
          </a:ln>
        </p:spPr>
        <p:txBody>
          <a:bodyPr wrap="square">
            <a:spAutoFit/>
          </a:bodyPr>
          <a:lstStyle/>
          <a:p>
            <a:pPr algn="ctr">
              <a:spcBef>
                <a:spcPct val="50000"/>
              </a:spcBef>
            </a:pPr>
            <a:r>
              <a:rPr lang="ru-RU" dirty="0"/>
              <a:t>Золото встречается в виде кварцево-золотоносных жил и в россыпях.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Неметаллические минеральные ресурсы </a:t>
            </a:r>
          </a:p>
        </p:txBody>
      </p:sp>
      <p:sp>
        <p:nvSpPr>
          <p:cNvPr id="13315" name="Text Box 5"/>
          <p:cNvSpPr txBox="1">
            <a:spLocks noChangeArrowheads="1"/>
          </p:cNvSpPr>
          <p:nvPr/>
        </p:nvSpPr>
        <p:spPr bwMode="auto">
          <a:xfrm>
            <a:off x="539750" y="1700213"/>
            <a:ext cx="4608513" cy="2289175"/>
          </a:xfrm>
          <a:prstGeom prst="rect">
            <a:avLst/>
          </a:prstGeom>
          <a:noFill/>
          <a:ln w="9525">
            <a:noFill/>
            <a:miter lim="800000"/>
            <a:headEnd/>
            <a:tailEnd/>
          </a:ln>
        </p:spPr>
        <p:txBody>
          <a:bodyPr>
            <a:spAutoFit/>
          </a:bodyPr>
          <a:lstStyle/>
          <a:p>
            <a:pPr algn="ctr">
              <a:spcBef>
                <a:spcPct val="50000"/>
              </a:spcBef>
            </a:pPr>
            <a:r>
              <a:rPr lang="ru-RU" sz="2000" dirty="0"/>
              <a:t>Сырьем, из которого вырабатывают фосфорные удобрения, служат апатиты и фосфориты. Их балансовые запасы в России превышают 8 млрд. т.</a:t>
            </a:r>
            <a:br>
              <a:rPr lang="ru-RU" sz="2000" dirty="0"/>
            </a:br>
            <a:r>
              <a:rPr lang="ru-RU" sz="2000" dirty="0"/>
              <a:t>В Мурманской области расположено самое крупное в мире </a:t>
            </a:r>
            <a:r>
              <a:rPr lang="ru-RU" sz="2000" dirty="0" err="1"/>
              <a:t>Хибинское</a:t>
            </a:r>
            <a:r>
              <a:rPr lang="ru-RU" sz="2000" dirty="0"/>
              <a:t> месторождение апатитов. </a:t>
            </a:r>
          </a:p>
        </p:txBody>
      </p:sp>
      <p:pic>
        <p:nvPicPr>
          <p:cNvPr id="13316" name="Picture 6" descr="апатит"/>
          <p:cNvPicPr>
            <a:picLocks noChangeAspect="1" noChangeArrowheads="1"/>
          </p:cNvPicPr>
          <p:nvPr/>
        </p:nvPicPr>
        <p:blipFill>
          <a:blip r:embed="rId3" cstate="print"/>
          <a:srcRect/>
          <a:stretch>
            <a:fillRect/>
          </a:stretch>
        </p:blipFill>
        <p:spPr bwMode="auto">
          <a:xfrm>
            <a:off x="5292725" y="1773238"/>
            <a:ext cx="3024188" cy="2027237"/>
          </a:xfrm>
          <a:prstGeom prst="rect">
            <a:avLst/>
          </a:prstGeom>
          <a:noFill/>
          <a:ln w="9525">
            <a:noFill/>
            <a:miter lim="800000"/>
            <a:headEnd/>
            <a:tailEnd/>
          </a:ln>
        </p:spPr>
      </p:pic>
      <p:pic>
        <p:nvPicPr>
          <p:cNvPr id="13317" name="Picture 7" descr="ОАО Апатит"/>
          <p:cNvPicPr>
            <a:picLocks noChangeAspect="1" noChangeArrowheads="1"/>
          </p:cNvPicPr>
          <p:nvPr/>
        </p:nvPicPr>
        <p:blipFill>
          <a:blip r:embed="rId4" cstate="print"/>
          <a:srcRect/>
          <a:stretch>
            <a:fillRect/>
          </a:stretch>
        </p:blipFill>
        <p:spPr bwMode="auto">
          <a:xfrm>
            <a:off x="5292725" y="3860800"/>
            <a:ext cx="3024188" cy="2124075"/>
          </a:xfrm>
          <a:prstGeom prst="rect">
            <a:avLst/>
          </a:prstGeom>
          <a:noFill/>
          <a:ln w="9525">
            <a:noFill/>
            <a:miter lim="800000"/>
            <a:headEnd/>
            <a:tailEnd/>
          </a:ln>
        </p:spPr>
      </p:pic>
      <p:sp>
        <p:nvSpPr>
          <p:cNvPr id="13318" name="Text Box 8"/>
          <p:cNvSpPr txBox="1">
            <a:spLocks noChangeArrowheads="1"/>
          </p:cNvSpPr>
          <p:nvPr/>
        </p:nvSpPr>
        <p:spPr bwMode="auto">
          <a:xfrm>
            <a:off x="467544" y="4292600"/>
            <a:ext cx="4679950" cy="2477601"/>
          </a:xfrm>
          <a:prstGeom prst="rect">
            <a:avLst/>
          </a:prstGeom>
          <a:noFill/>
          <a:ln w="9525">
            <a:noFill/>
            <a:miter lim="800000"/>
            <a:headEnd/>
            <a:tailEnd/>
          </a:ln>
        </p:spPr>
        <p:txBody>
          <a:bodyPr wrap="square">
            <a:spAutoFit/>
          </a:bodyPr>
          <a:lstStyle/>
          <a:p>
            <a:pPr algn="ctr">
              <a:spcBef>
                <a:spcPct val="50000"/>
              </a:spcBef>
            </a:pPr>
            <a:r>
              <a:rPr lang="ru-RU" sz="2000" dirty="0"/>
              <a:t>Месторождения фосфоритов в основном сосредоточены в европейской зоне. </a:t>
            </a:r>
          </a:p>
          <a:p>
            <a:pPr algn="ctr">
              <a:spcBef>
                <a:spcPct val="50000"/>
              </a:spcBef>
            </a:pPr>
            <a:r>
              <a:rPr lang="ru-RU" sz="2000" dirty="0"/>
              <a:t>Калийные соли сосредоточены в Верхнекамском бассейне       (Пермская области). </a:t>
            </a:r>
          </a:p>
          <a:p>
            <a:pPr algn="ctr">
              <a:spcBef>
                <a:spcPct val="50000"/>
              </a:spcBef>
            </a:pPr>
            <a:r>
              <a:rPr lang="ru-RU" dirty="0"/>
              <a:t/>
            </a:r>
            <a:br>
              <a:rPr lang="ru-RU" dirty="0"/>
            </a:br>
            <a:endParaRPr lang="ru-RU" dirty="0"/>
          </a:p>
        </p:txBody>
      </p:sp>
      <p:sp>
        <p:nvSpPr>
          <p:cNvPr id="13319" name="Text Box 9"/>
          <p:cNvSpPr txBox="1">
            <a:spLocks noChangeArrowheads="1"/>
          </p:cNvSpPr>
          <p:nvPr/>
        </p:nvSpPr>
        <p:spPr bwMode="auto">
          <a:xfrm>
            <a:off x="5292725" y="6165850"/>
            <a:ext cx="3167063" cy="336550"/>
          </a:xfrm>
          <a:prstGeom prst="rect">
            <a:avLst/>
          </a:prstGeom>
          <a:noFill/>
          <a:ln w="9525">
            <a:noFill/>
            <a:miter lim="800000"/>
            <a:headEnd/>
            <a:tailEnd/>
          </a:ln>
        </p:spPr>
        <p:txBody>
          <a:bodyPr>
            <a:spAutoFit/>
          </a:bodyPr>
          <a:lstStyle/>
          <a:p>
            <a:pPr algn="ctr">
              <a:spcBef>
                <a:spcPct val="50000"/>
              </a:spcBef>
            </a:pPr>
            <a:r>
              <a:rPr lang="ru-RU" sz="1600" dirty="0"/>
              <a:t>Добыча апатитов.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611188" y="1773238"/>
            <a:ext cx="4465637" cy="4555093"/>
          </a:xfrm>
          <a:prstGeom prst="rect">
            <a:avLst/>
          </a:prstGeom>
          <a:noFill/>
          <a:ln w="9525">
            <a:noFill/>
            <a:miter lim="800000"/>
            <a:headEnd/>
            <a:tailEnd/>
          </a:ln>
        </p:spPr>
        <p:txBody>
          <a:bodyPr>
            <a:spAutoFit/>
          </a:bodyPr>
          <a:lstStyle/>
          <a:p>
            <a:pPr algn="ctr">
              <a:spcBef>
                <a:spcPct val="50000"/>
              </a:spcBef>
              <a:defRPr/>
            </a:pPr>
            <a:r>
              <a:rPr lang="ru-RU" sz="2000" dirty="0"/>
              <a:t>Сера, серный колчедан служат для получения серной кислоты. Серный колчедан широко распространен на Урале.</a:t>
            </a:r>
          </a:p>
          <a:p>
            <a:pPr algn="ctr">
              <a:spcBef>
                <a:spcPct val="50000"/>
              </a:spcBef>
              <a:defRPr/>
            </a:pPr>
            <a:r>
              <a:rPr lang="ru-RU" sz="2000" dirty="0"/>
              <a:t>Запасы поваренной соли на территории России огромны. </a:t>
            </a:r>
          </a:p>
          <a:p>
            <a:pPr algn="ctr">
              <a:spcBef>
                <a:spcPct val="50000"/>
              </a:spcBef>
              <a:defRPr/>
            </a:pPr>
            <a:r>
              <a:rPr lang="ru-RU" sz="2000" dirty="0"/>
              <a:t>Месторождения слюды сосредоточены в основном в Северной зоне страны.</a:t>
            </a:r>
          </a:p>
          <a:p>
            <a:pPr algn="ctr">
              <a:spcBef>
                <a:spcPct val="50000"/>
              </a:spcBef>
              <a:defRPr/>
            </a:pPr>
            <a:r>
              <a:rPr lang="ru-RU" sz="2000" dirty="0"/>
              <a:t>Промышленные запасы асбеста сосредоточены на Урале. </a:t>
            </a:r>
          </a:p>
          <a:p>
            <a:pPr algn="ctr">
              <a:spcBef>
                <a:spcPct val="50000"/>
              </a:spcBef>
              <a:defRPr/>
            </a:pPr>
            <a:r>
              <a:rPr lang="ru-RU" sz="2000" dirty="0"/>
              <a:t>По добыче алмазов Россия </a:t>
            </a:r>
            <a:r>
              <a:rPr lang="ru-RU" sz="2000" dirty="0" smtClean="0"/>
              <a:t>– </a:t>
            </a:r>
          </a:p>
          <a:p>
            <a:pPr algn="ctr">
              <a:spcBef>
                <a:spcPct val="50000"/>
              </a:spcBef>
              <a:defRPr/>
            </a:pPr>
            <a:r>
              <a:rPr lang="ru-RU" sz="2000" b="1" dirty="0" smtClean="0"/>
              <a:t>вторая </a:t>
            </a:r>
            <a:r>
              <a:rPr lang="ru-RU" sz="2000" b="1" dirty="0"/>
              <a:t>в мире </a:t>
            </a:r>
          </a:p>
        </p:txBody>
      </p:sp>
      <p:sp>
        <p:nvSpPr>
          <p:cNvPr id="14339" name="Text Box 6"/>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Неметаллические минеральные ресурсы </a:t>
            </a:r>
          </a:p>
        </p:txBody>
      </p:sp>
      <p:pic>
        <p:nvPicPr>
          <p:cNvPr id="14340" name="Picture 7" descr="14"/>
          <p:cNvPicPr>
            <a:picLocks noChangeAspect="1" noChangeArrowheads="1"/>
          </p:cNvPicPr>
          <p:nvPr/>
        </p:nvPicPr>
        <p:blipFill>
          <a:blip r:embed="rId3" cstate="print"/>
          <a:srcRect/>
          <a:stretch>
            <a:fillRect/>
          </a:stretch>
        </p:blipFill>
        <p:spPr bwMode="auto">
          <a:xfrm>
            <a:off x="5219700" y="1700213"/>
            <a:ext cx="3289300" cy="2012950"/>
          </a:xfrm>
          <a:prstGeom prst="rect">
            <a:avLst/>
          </a:prstGeom>
          <a:noFill/>
          <a:ln w="9525">
            <a:noFill/>
            <a:miter lim="800000"/>
            <a:headEnd/>
            <a:tailEnd/>
          </a:ln>
        </p:spPr>
      </p:pic>
      <p:sp>
        <p:nvSpPr>
          <p:cNvPr id="14341" name="Text Box 8"/>
          <p:cNvSpPr txBox="1">
            <a:spLocks noChangeArrowheads="1"/>
          </p:cNvSpPr>
          <p:nvPr/>
        </p:nvSpPr>
        <p:spPr bwMode="auto">
          <a:xfrm>
            <a:off x="5508625" y="3716338"/>
            <a:ext cx="2808288" cy="336550"/>
          </a:xfrm>
          <a:prstGeom prst="rect">
            <a:avLst/>
          </a:prstGeom>
          <a:noFill/>
          <a:ln w="9525">
            <a:noFill/>
            <a:miter lim="800000"/>
            <a:headEnd/>
            <a:tailEnd/>
          </a:ln>
        </p:spPr>
        <p:txBody>
          <a:bodyPr>
            <a:spAutoFit/>
          </a:bodyPr>
          <a:lstStyle/>
          <a:p>
            <a:pPr algn="ctr">
              <a:spcBef>
                <a:spcPct val="50000"/>
              </a:spcBef>
            </a:pPr>
            <a:r>
              <a:rPr lang="ru-RU" sz="1600" dirty="0"/>
              <a:t>Алмазы</a:t>
            </a:r>
          </a:p>
        </p:txBody>
      </p:sp>
      <p:pic>
        <p:nvPicPr>
          <p:cNvPr id="14342" name="Picture 9" descr="cthf"/>
          <p:cNvPicPr>
            <a:picLocks noChangeAspect="1" noChangeArrowheads="1"/>
          </p:cNvPicPr>
          <p:nvPr/>
        </p:nvPicPr>
        <p:blipFill>
          <a:blip r:embed="rId4" cstate="print"/>
          <a:srcRect/>
          <a:stretch>
            <a:fillRect/>
          </a:stretch>
        </p:blipFill>
        <p:spPr bwMode="auto">
          <a:xfrm>
            <a:off x="5292725" y="4076700"/>
            <a:ext cx="3311525" cy="2203450"/>
          </a:xfrm>
          <a:prstGeom prst="rect">
            <a:avLst/>
          </a:prstGeom>
          <a:noFill/>
          <a:ln w="9525">
            <a:noFill/>
            <a:miter lim="800000"/>
            <a:headEnd/>
            <a:tailEnd/>
          </a:ln>
        </p:spPr>
      </p:pic>
      <p:sp>
        <p:nvSpPr>
          <p:cNvPr id="14343" name="Text Box 10"/>
          <p:cNvSpPr txBox="1">
            <a:spLocks noChangeArrowheads="1"/>
          </p:cNvSpPr>
          <p:nvPr/>
        </p:nvSpPr>
        <p:spPr bwMode="auto">
          <a:xfrm>
            <a:off x="5219700" y="6381750"/>
            <a:ext cx="3529013" cy="336550"/>
          </a:xfrm>
          <a:prstGeom prst="rect">
            <a:avLst/>
          </a:prstGeom>
          <a:noFill/>
          <a:ln w="9525">
            <a:noFill/>
            <a:miter lim="800000"/>
            <a:headEnd/>
            <a:tailEnd/>
          </a:ln>
        </p:spPr>
        <p:txBody>
          <a:bodyPr>
            <a:spAutoFit/>
          </a:bodyPr>
          <a:lstStyle/>
          <a:p>
            <a:pPr algn="ctr">
              <a:spcBef>
                <a:spcPct val="50000"/>
              </a:spcBef>
            </a:pPr>
            <a:r>
              <a:rPr lang="ru-RU" sz="1600" dirty="0"/>
              <a:t>Добыча серного колчедана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1340768"/>
            <a:ext cx="7776864" cy="2246769"/>
          </a:xfrm>
          <a:prstGeom prst="rect">
            <a:avLst/>
          </a:prstGeom>
        </p:spPr>
        <p:txBody>
          <a:bodyPr wrap="square">
            <a:spAutoFit/>
          </a:bodyPr>
          <a:lstStyle/>
          <a:p>
            <a:r>
              <a:rPr lang="ru-RU" sz="2000" b="1" dirty="0" smtClean="0"/>
              <a:t>Биоресурсы</a:t>
            </a:r>
            <a:r>
              <a:rPr lang="ru-RU" sz="2000" dirty="0" smtClean="0"/>
              <a:t> — количественные показатели состояния животного и растительного мира, для оценки которых используются понятия биомасса, </a:t>
            </a:r>
            <a:r>
              <a:rPr lang="ru-RU" sz="2000" dirty="0" err="1" smtClean="0"/>
              <a:t>биопродуктивность</a:t>
            </a:r>
            <a:r>
              <a:rPr lang="ru-RU" sz="2000" dirty="0" smtClean="0"/>
              <a:t>. Состояние биоресурсов отражается в государственном документе — </a:t>
            </a:r>
            <a:r>
              <a:rPr lang="ru-RU" sz="2000" dirty="0" err="1" smtClean="0"/>
              <a:t>кадаст</a:t>
            </a:r>
            <a:r>
              <a:rPr lang="ru-RU" sz="2000" dirty="0" smtClean="0"/>
              <a:t> </a:t>
            </a:r>
            <a:r>
              <a:rPr lang="ru-RU" sz="2000" dirty="0" smtClean="0"/>
              <a:t>животного и растительного мира. Оценка биологических ресурсов обычно проводится через установленные таксы — стоимость одной особи или килограмма продукции.</a:t>
            </a:r>
            <a:endParaRPr lang="ru-RU" sz="2000" dirty="0"/>
          </a:p>
        </p:txBody>
      </p:sp>
      <p:sp>
        <p:nvSpPr>
          <p:cNvPr id="3" name="TextBox 2"/>
          <p:cNvSpPr txBox="1"/>
          <p:nvPr/>
        </p:nvSpPr>
        <p:spPr>
          <a:xfrm>
            <a:off x="827584" y="404664"/>
            <a:ext cx="7560840" cy="584775"/>
          </a:xfrm>
          <a:prstGeom prst="rect">
            <a:avLst/>
          </a:prstGeom>
          <a:noFill/>
        </p:spPr>
        <p:txBody>
          <a:bodyPr wrap="square" rtlCol="0">
            <a:spAutoFit/>
          </a:bodyPr>
          <a:lstStyle/>
          <a:p>
            <a:pPr algn="ctr"/>
            <a:r>
              <a:rPr lang="ru-RU" sz="3200" dirty="0" smtClean="0"/>
              <a:t>Использование животных ресурсов</a:t>
            </a:r>
            <a:endParaRPr lang="ru-RU" sz="3200" dirty="0"/>
          </a:p>
        </p:txBody>
      </p:sp>
      <p:sp>
        <p:nvSpPr>
          <p:cNvPr id="4" name="TextBox 3"/>
          <p:cNvSpPr txBox="1"/>
          <p:nvPr/>
        </p:nvSpPr>
        <p:spPr>
          <a:xfrm>
            <a:off x="179512" y="3933056"/>
            <a:ext cx="8784976" cy="2585323"/>
          </a:xfrm>
          <a:prstGeom prst="rect">
            <a:avLst/>
          </a:prstGeom>
          <a:noFill/>
        </p:spPr>
        <p:txBody>
          <a:bodyPr wrap="square" rtlCol="0">
            <a:spAutoFit/>
          </a:bodyPr>
          <a:lstStyle/>
          <a:p>
            <a:r>
              <a:rPr lang="ru-RU" dirty="0" smtClean="0"/>
              <a:t>Федеральный закон от 20.12.2004 № 166-ФЗ "О рыболовстве и сохранении водных биологических ресурсов</a:t>
            </a:r>
            <a:r>
              <a:rPr lang="ru-RU" dirty="0" smtClean="0"/>
              <a:t>" (Федеральный </a:t>
            </a:r>
            <a:r>
              <a:rPr lang="ru-RU" dirty="0" smtClean="0"/>
              <a:t>закон "О рыболовстве</a:t>
            </a:r>
            <a:r>
              <a:rPr lang="ru-RU" dirty="0" smtClean="0"/>
              <a:t>")</a:t>
            </a:r>
          </a:p>
          <a:p>
            <a:endParaRPr lang="ru-RU" dirty="0" smtClean="0"/>
          </a:p>
          <a:p>
            <a:r>
              <a:rPr lang="ru-RU" dirty="0" smtClean="0"/>
              <a:t>Федеральный закон </a:t>
            </a:r>
            <a:r>
              <a:rPr lang="ru-RU" dirty="0" smtClean="0"/>
              <a:t>от 24.04.1995 № 52-ФЗ "О животном </a:t>
            </a:r>
            <a:r>
              <a:rPr lang="ru-RU" dirty="0" smtClean="0"/>
              <a:t>мире</a:t>
            </a:r>
            <a:r>
              <a:rPr lang="ru-RU" dirty="0" smtClean="0"/>
              <a:t> </a:t>
            </a:r>
            <a:r>
              <a:rPr lang="ru-RU" dirty="0" smtClean="0"/>
              <a:t>«</a:t>
            </a:r>
          </a:p>
          <a:p>
            <a:endParaRPr lang="ru-RU" dirty="0" smtClean="0"/>
          </a:p>
          <a:p>
            <a:r>
              <a:rPr lang="ru-RU" dirty="0" smtClean="0"/>
              <a:t>Федеральный закон от 24.07.2009 N 209-ФЗ (ред. от 14.10.2014, с </a:t>
            </a:r>
            <a:r>
              <a:rPr lang="ru-RU" dirty="0" err="1" smtClean="0"/>
              <a:t>изм</a:t>
            </a:r>
            <a:r>
              <a:rPr lang="ru-RU" dirty="0" smtClean="0"/>
              <a:t>. от 25.06.2015) "Об охоте и о сохранении охотничьих ресурсов и о внесении изменений в отдельные законодательные акты Российской Федерации"</a:t>
            </a:r>
          </a:p>
          <a:p>
            <a:endParaRPr lang="ru-RU"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468313" y="549275"/>
            <a:ext cx="8135937" cy="584775"/>
          </a:xfrm>
          <a:prstGeom prst="rect">
            <a:avLst/>
          </a:prstGeom>
          <a:noFill/>
          <a:ln w="9525">
            <a:noFill/>
            <a:miter lim="800000"/>
            <a:headEnd/>
            <a:tailEnd/>
          </a:ln>
        </p:spPr>
        <p:txBody>
          <a:bodyPr>
            <a:spAutoFit/>
          </a:bodyPr>
          <a:lstStyle/>
          <a:p>
            <a:pPr algn="ctr">
              <a:spcBef>
                <a:spcPct val="50000"/>
              </a:spcBef>
            </a:pPr>
            <a:r>
              <a:rPr lang="ru-RU" sz="3200" dirty="0" smtClean="0"/>
              <a:t>Истощение </a:t>
            </a:r>
            <a:r>
              <a:rPr lang="ru-RU" sz="3200" dirty="0"/>
              <a:t>запасов мирового океана</a:t>
            </a:r>
          </a:p>
        </p:txBody>
      </p:sp>
      <p:pic>
        <p:nvPicPr>
          <p:cNvPr id="15363" name="Picture 5" descr="fs"/>
          <p:cNvPicPr>
            <a:picLocks noChangeAspect="1" noChangeArrowheads="1"/>
          </p:cNvPicPr>
          <p:nvPr/>
        </p:nvPicPr>
        <p:blipFill>
          <a:blip r:embed="rId3" cstate="print"/>
          <a:srcRect/>
          <a:stretch>
            <a:fillRect/>
          </a:stretch>
        </p:blipFill>
        <p:spPr bwMode="auto">
          <a:xfrm>
            <a:off x="5435600" y="1700213"/>
            <a:ext cx="2851150" cy="4321175"/>
          </a:xfrm>
          <a:prstGeom prst="rect">
            <a:avLst/>
          </a:prstGeom>
          <a:noFill/>
          <a:ln w="9525">
            <a:noFill/>
            <a:miter lim="800000"/>
            <a:headEnd/>
            <a:tailEnd/>
          </a:ln>
        </p:spPr>
      </p:pic>
      <p:sp>
        <p:nvSpPr>
          <p:cNvPr id="15364" name="Text Box 6"/>
          <p:cNvSpPr txBox="1">
            <a:spLocks noChangeArrowheads="1"/>
          </p:cNvSpPr>
          <p:nvPr/>
        </p:nvSpPr>
        <p:spPr bwMode="auto">
          <a:xfrm>
            <a:off x="539750" y="1628775"/>
            <a:ext cx="4824413" cy="4708981"/>
          </a:xfrm>
          <a:prstGeom prst="rect">
            <a:avLst/>
          </a:prstGeom>
          <a:noFill/>
          <a:ln w="9525">
            <a:noFill/>
            <a:miter lim="800000"/>
            <a:headEnd/>
            <a:tailEnd/>
          </a:ln>
        </p:spPr>
        <p:txBody>
          <a:bodyPr>
            <a:spAutoFit/>
          </a:bodyPr>
          <a:lstStyle/>
          <a:p>
            <a:pPr algn="ctr">
              <a:spcBef>
                <a:spcPct val="50000"/>
              </a:spcBef>
            </a:pPr>
            <a:r>
              <a:rPr lang="ru-RU" sz="2000" dirty="0"/>
              <a:t>Мировой океан играет всё большую роль в жизни человечества. Являясь огромной кладовой минеральных, энергетических, растительных и животных богатств, которые - при рациональном их потреблении и искусственном воспроизводстве - могут считаться практически неисчерпаемыми. Океан способен решить одни из самых остро стоящих задач: необходимость обеспечения быстро растущего населения продуктами питания и сырьём для развивающейся промышленности, опасность энергетического кризиса, недостаток пресной воды.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68313" y="549275"/>
            <a:ext cx="8135937" cy="584775"/>
          </a:xfrm>
          <a:prstGeom prst="rect">
            <a:avLst/>
          </a:prstGeom>
          <a:noFill/>
          <a:ln w="9525">
            <a:noFill/>
            <a:miter lim="800000"/>
            <a:headEnd/>
            <a:tailEnd/>
          </a:ln>
        </p:spPr>
        <p:txBody>
          <a:bodyPr>
            <a:spAutoFit/>
          </a:bodyPr>
          <a:lstStyle/>
          <a:p>
            <a:pPr algn="ctr">
              <a:spcBef>
                <a:spcPct val="50000"/>
              </a:spcBef>
            </a:pPr>
            <a:r>
              <a:rPr lang="ru-RU" sz="3200" dirty="0"/>
              <a:t> Истощение запасов мирового океана</a:t>
            </a:r>
          </a:p>
        </p:txBody>
      </p:sp>
      <p:sp>
        <p:nvSpPr>
          <p:cNvPr id="16387" name="Text Box 5"/>
          <p:cNvSpPr txBox="1">
            <a:spLocks noChangeArrowheads="1"/>
          </p:cNvSpPr>
          <p:nvPr/>
        </p:nvSpPr>
        <p:spPr bwMode="auto">
          <a:xfrm>
            <a:off x="395536" y="1225689"/>
            <a:ext cx="4680520" cy="5632311"/>
          </a:xfrm>
          <a:prstGeom prst="rect">
            <a:avLst/>
          </a:prstGeom>
          <a:noFill/>
          <a:ln w="9525">
            <a:noFill/>
            <a:miter lim="800000"/>
            <a:headEnd/>
            <a:tailEnd/>
          </a:ln>
        </p:spPr>
        <p:txBody>
          <a:bodyPr wrap="square">
            <a:spAutoFit/>
          </a:bodyPr>
          <a:lstStyle/>
          <a:p>
            <a:pPr algn="ctr">
              <a:spcBef>
                <a:spcPct val="50000"/>
              </a:spcBef>
            </a:pPr>
            <a:r>
              <a:rPr lang="ru-RU" sz="2000" dirty="0"/>
              <a:t>По предположениям, высказанным на Стокгольмской конференции, ежегодный улов рыбы мог бы увеличиться приблизительно вдвое по сравнению с уровнем 70-х годов и достигнуть “более чем 100 млн. тонн”. В то же время был признан факт истощения запасов некоторых видов из-за их чрезмерного вылова. Объемы выловов действительно возросли, но не достигли 100 млн. т, изменяясь с середины 80-х годов в пределах 80–90 млн. т в год</a:t>
            </a:r>
            <a:r>
              <a:rPr lang="en-US" sz="2000" dirty="0"/>
              <a:t>. </a:t>
            </a:r>
            <a:r>
              <a:rPr lang="ru-RU" sz="2000" dirty="0"/>
              <a:t>Несмотря на некоторые признаки того, что мировой улов рыбы находится на стабильной отметке, последние исследования обнаруживают, что на самом деле уже на протяжении более чем 10 лет уловы </a:t>
            </a:r>
            <a:r>
              <a:rPr lang="ru-RU" sz="2000" dirty="0" smtClean="0"/>
              <a:t>снижаются.  </a:t>
            </a:r>
            <a:endParaRPr lang="ru-RU" sz="2000" dirty="0"/>
          </a:p>
        </p:txBody>
      </p:sp>
      <p:pic>
        <p:nvPicPr>
          <p:cNvPr id="16388" name="Picture 6" descr="fish"/>
          <p:cNvPicPr>
            <a:picLocks noChangeAspect="1" noChangeArrowheads="1"/>
          </p:cNvPicPr>
          <p:nvPr/>
        </p:nvPicPr>
        <p:blipFill>
          <a:blip r:embed="rId3" cstate="print"/>
          <a:srcRect/>
          <a:stretch>
            <a:fillRect/>
          </a:stretch>
        </p:blipFill>
        <p:spPr bwMode="auto">
          <a:xfrm>
            <a:off x="5292080" y="1412776"/>
            <a:ext cx="3455988" cy="2225675"/>
          </a:xfrm>
          <a:prstGeom prst="rect">
            <a:avLst/>
          </a:prstGeom>
          <a:noFill/>
          <a:ln w="9525">
            <a:noFill/>
            <a:miter lim="800000"/>
            <a:headEnd/>
            <a:tailEnd/>
          </a:ln>
        </p:spPr>
      </p:pic>
      <p:sp>
        <p:nvSpPr>
          <p:cNvPr id="16389" name="Text Box 7"/>
          <p:cNvSpPr txBox="1">
            <a:spLocks noChangeArrowheads="1"/>
          </p:cNvSpPr>
          <p:nvPr/>
        </p:nvSpPr>
        <p:spPr bwMode="auto">
          <a:xfrm>
            <a:off x="5796136" y="3645024"/>
            <a:ext cx="2376487" cy="336550"/>
          </a:xfrm>
          <a:prstGeom prst="rect">
            <a:avLst/>
          </a:prstGeom>
          <a:noFill/>
          <a:ln w="9525">
            <a:noFill/>
            <a:miter lim="800000"/>
            <a:headEnd/>
            <a:tailEnd/>
          </a:ln>
        </p:spPr>
        <p:txBody>
          <a:bodyPr>
            <a:spAutoFit/>
          </a:bodyPr>
          <a:lstStyle/>
          <a:p>
            <a:pPr algn="ctr">
              <a:spcBef>
                <a:spcPct val="50000"/>
              </a:spcBef>
            </a:pPr>
            <a:r>
              <a:rPr lang="ru-RU" sz="1600" dirty="0"/>
              <a:t>Сельдь</a:t>
            </a:r>
          </a:p>
        </p:txBody>
      </p:sp>
      <p:pic>
        <p:nvPicPr>
          <p:cNvPr id="6" name="Picture 6" descr="picture"/>
          <p:cNvPicPr>
            <a:picLocks noChangeAspect="1" noChangeArrowheads="1"/>
          </p:cNvPicPr>
          <p:nvPr/>
        </p:nvPicPr>
        <p:blipFill>
          <a:blip r:embed="rId4" cstate="print"/>
          <a:srcRect/>
          <a:stretch>
            <a:fillRect/>
          </a:stretch>
        </p:blipFill>
        <p:spPr bwMode="auto">
          <a:xfrm>
            <a:off x="5292080" y="4005064"/>
            <a:ext cx="3384376" cy="2160240"/>
          </a:xfrm>
          <a:prstGeom prst="rect">
            <a:avLst/>
          </a:prstGeom>
          <a:noFill/>
          <a:ln w="9525">
            <a:noFill/>
            <a:miter lim="800000"/>
            <a:headEnd/>
            <a:tailEnd/>
          </a:ln>
        </p:spPr>
      </p:pic>
      <p:sp>
        <p:nvSpPr>
          <p:cNvPr id="7" name="TextBox 6"/>
          <p:cNvSpPr txBox="1"/>
          <p:nvPr/>
        </p:nvSpPr>
        <p:spPr>
          <a:xfrm>
            <a:off x="5292080" y="6309320"/>
            <a:ext cx="3384376" cy="369332"/>
          </a:xfrm>
          <a:prstGeom prst="rect">
            <a:avLst/>
          </a:prstGeom>
          <a:noFill/>
        </p:spPr>
        <p:txBody>
          <a:bodyPr wrap="square" rtlCol="0">
            <a:spAutoFit/>
          </a:bodyPr>
          <a:lstStyle/>
          <a:p>
            <a:pPr algn="ctr"/>
            <a:r>
              <a:rPr lang="ru-RU" dirty="0" smtClean="0"/>
              <a:t>Китобойное судно, Япония</a:t>
            </a:r>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Прямоугольник 1"/>
          <p:cNvSpPr>
            <a:spLocks noChangeArrowheads="1"/>
          </p:cNvSpPr>
          <p:nvPr/>
        </p:nvSpPr>
        <p:spPr bwMode="auto">
          <a:xfrm>
            <a:off x="755650" y="333375"/>
            <a:ext cx="4572000" cy="1015663"/>
          </a:xfrm>
          <a:prstGeom prst="rect">
            <a:avLst/>
          </a:prstGeom>
          <a:noFill/>
          <a:ln w="9525">
            <a:noFill/>
            <a:miter lim="800000"/>
            <a:headEnd/>
            <a:tailEnd/>
          </a:ln>
        </p:spPr>
        <p:txBody>
          <a:bodyPr>
            <a:spAutoFit/>
          </a:bodyPr>
          <a:lstStyle/>
          <a:p>
            <a:r>
              <a:rPr lang="ru-RU" sz="2000" dirty="0"/>
              <a:t>Минтай — один из видов, чья добыча намного превышает рамки </a:t>
            </a:r>
            <a:r>
              <a:rPr lang="ru-RU" sz="2000" dirty="0" smtClean="0"/>
              <a:t>устойчивости.</a:t>
            </a:r>
            <a:endParaRPr lang="ru-RU" sz="2000" dirty="0"/>
          </a:p>
        </p:txBody>
      </p:sp>
      <p:sp>
        <p:nvSpPr>
          <p:cNvPr id="17411" name="Прямоугольник 2"/>
          <p:cNvSpPr>
            <a:spLocks noChangeArrowheads="1"/>
          </p:cNvSpPr>
          <p:nvPr/>
        </p:nvSpPr>
        <p:spPr bwMode="auto">
          <a:xfrm>
            <a:off x="755650" y="1412875"/>
            <a:ext cx="4949825" cy="1015663"/>
          </a:xfrm>
          <a:prstGeom prst="rect">
            <a:avLst/>
          </a:prstGeom>
          <a:noFill/>
          <a:ln w="9525">
            <a:noFill/>
            <a:miter lim="800000"/>
            <a:headEnd/>
            <a:tailEnd/>
          </a:ln>
        </p:spPr>
        <p:txBody>
          <a:bodyPr>
            <a:spAutoFit/>
          </a:bodyPr>
          <a:lstStyle/>
          <a:p>
            <a:r>
              <a:rPr lang="ru-RU" sz="2000" dirty="0"/>
              <a:t>Промысловые запасы трески, хека, морского окуня и камбалы сократились на 95%</a:t>
            </a:r>
          </a:p>
        </p:txBody>
      </p:sp>
      <p:pic>
        <p:nvPicPr>
          <p:cNvPr id="17412" name="Рисунок 3" descr="359c4c6f4a5c89987cf0bac8087166ea.jpg"/>
          <p:cNvPicPr>
            <a:picLocks noChangeAspect="1"/>
          </p:cNvPicPr>
          <p:nvPr/>
        </p:nvPicPr>
        <p:blipFill>
          <a:blip r:embed="rId2" cstate="print"/>
          <a:srcRect/>
          <a:stretch>
            <a:fillRect/>
          </a:stretch>
        </p:blipFill>
        <p:spPr bwMode="auto">
          <a:xfrm>
            <a:off x="5508625" y="2997200"/>
            <a:ext cx="3203575" cy="2136775"/>
          </a:xfrm>
          <a:prstGeom prst="rect">
            <a:avLst/>
          </a:prstGeom>
          <a:noFill/>
          <a:ln w="9525">
            <a:noFill/>
            <a:miter lim="800000"/>
            <a:headEnd/>
            <a:tailEnd/>
          </a:ln>
        </p:spPr>
      </p:pic>
      <p:pic>
        <p:nvPicPr>
          <p:cNvPr id="17413" name="Рисунок 4" descr="14940-12342.jpg"/>
          <p:cNvPicPr>
            <a:picLocks noChangeAspect="1"/>
          </p:cNvPicPr>
          <p:nvPr/>
        </p:nvPicPr>
        <p:blipFill>
          <a:blip r:embed="rId3" cstate="print"/>
          <a:srcRect/>
          <a:stretch>
            <a:fillRect/>
          </a:stretch>
        </p:blipFill>
        <p:spPr bwMode="auto">
          <a:xfrm>
            <a:off x="5148263" y="0"/>
            <a:ext cx="3441700" cy="1471613"/>
          </a:xfrm>
          <a:prstGeom prst="rect">
            <a:avLst/>
          </a:prstGeom>
          <a:noFill/>
          <a:ln w="9525">
            <a:noFill/>
            <a:miter lim="800000"/>
            <a:headEnd/>
            <a:tailEnd/>
          </a:ln>
        </p:spPr>
      </p:pic>
      <p:pic>
        <p:nvPicPr>
          <p:cNvPr id="17414" name="Рисунок 5" descr="images (1).jpg"/>
          <p:cNvPicPr>
            <a:picLocks noChangeAspect="1"/>
          </p:cNvPicPr>
          <p:nvPr/>
        </p:nvPicPr>
        <p:blipFill>
          <a:blip r:embed="rId4" cstate="print"/>
          <a:srcRect/>
          <a:stretch>
            <a:fillRect/>
          </a:stretch>
        </p:blipFill>
        <p:spPr bwMode="auto">
          <a:xfrm>
            <a:off x="5534025" y="5084763"/>
            <a:ext cx="3609975" cy="1266825"/>
          </a:xfrm>
          <a:prstGeom prst="rect">
            <a:avLst/>
          </a:prstGeom>
          <a:noFill/>
          <a:ln w="9525">
            <a:noFill/>
            <a:miter lim="800000"/>
            <a:headEnd/>
            <a:tailEnd/>
          </a:ln>
        </p:spPr>
      </p:pic>
      <p:pic>
        <p:nvPicPr>
          <p:cNvPr id="17415" name="Рисунок 6" descr="images.jpg"/>
          <p:cNvPicPr>
            <a:picLocks noChangeAspect="1"/>
          </p:cNvPicPr>
          <p:nvPr/>
        </p:nvPicPr>
        <p:blipFill>
          <a:blip r:embed="rId5" cstate="print"/>
          <a:srcRect/>
          <a:stretch>
            <a:fillRect/>
          </a:stretch>
        </p:blipFill>
        <p:spPr bwMode="auto">
          <a:xfrm>
            <a:off x="5508625" y="1484313"/>
            <a:ext cx="3402013" cy="1728787"/>
          </a:xfrm>
          <a:prstGeom prst="rect">
            <a:avLst/>
          </a:prstGeom>
          <a:noFill/>
          <a:ln w="9525">
            <a:noFill/>
            <a:miter lim="800000"/>
            <a:headEnd/>
            <a:tailEnd/>
          </a:ln>
        </p:spPr>
      </p:pic>
      <p:sp>
        <p:nvSpPr>
          <p:cNvPr id="17416" name="TextBox 7"/>
          <p:cNvSpPr txBox="1">
            <a:spLocks noChangeArrowheads="1"/>
          </p:cNvSpPr>
          <p:nvPr/>
        </p:nvSpPr>
        <p:spPr bwMode="auto">
          <a:xfrm>
            <a:off x="755650" y="2565400"/>
            <a:ext cx="4392613" cy="1938992"/>
          </a:xfrm>
          <a:prstGeom prst="rect">
            <a:avLst/>
          </a:prstGeom>
          <a:noFill/>
          <a:ln w="9525">
            <a:noFill/>
            <a:miter lim="800000"/>
            <a:headEnd/>
            <a:tailEnd/>
          </a:ln>
        </p:spPr>
        <p:txBody>
          <a:bodyPr>
            <a:spAutoFit/>
          </a:bodyPr>
          <a:lstStyle/>
          <a:p>
            <a:r>
              <a:rPr lang="ru-RU" sz="2000" dirty="0"/>
              <a:t>Длительное время для ловли рыбы использовался метод траления, в результате чего донная экосистема восстанавливается десятилетиями, жизнь в акватории для всех обитателей становится невозможной.</a:t>
            </a:r>
          </a:p>
        </p:txBody>
      </p:sp>
      <p:pic>
        <p:nvPicPr>
          <p:cNvPr id="17417" name="Рисунок 8" descr="1024px-Euskal_Museoa_fishing_model_2.jpg"/>
          <p:cNvPicPr>
            <a:picLocks noChangeAspect="1"/>
          </p:cNvPicPr>
          <p:nvPr/>
        </p:nvPicPr>
        <p:blipFill>
          <a:blip r:embed="rId6" cstate="print"/>
          <a:srcRect/>
          <a:stretch>
            <a:fillRect/>
          </a:stretch>
        </p:blipFill>
        <p:spPr bwMode="auto">
          <a:xfrm>
            <a:off x="684213" y="4652963"/>
            <a:ext cx="4498975" cy="188436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260648"/>
            <a:ext cx="5256584" cy="584775"/>
          </a:xfrm>
          <a:prstGeom prst="rect">
            <a:avLst/>
          </a:prstGeom>
          <a:noFill/>
        </p:spPr>
        <p:txBody>
          <a:bodyPr wrap="square" rtlCol="0">
            <a:spAutoFit/>
          </a:bodyPr>
          <a:lstStyle/>
          <a:p>
            <a:pPr algn="ctr"/>
            <a:r>
              <a:rPr lang="ru-RU" sz="3200" dirty="0" smtClean="0"/>
              <a:t>Охота</a:t>
            </a:r>
            <a:endParaRPr lang="ru-RU" sz="3200" dirty="0"/>
          </a:p>
        </p:txBody>
      </p:sp>
      <p:sp>
        <p:nvSpPr>
          <p:cNvPr id="3" name="TextBox 2"/>
          <p:cNvSpPr txBox="1"/>
          <p:nvPr/>
        </p:nvSpPr>
        <p:spPr>
          <a:xfrm>
            <a:off x="539552" y="1556792"/>
            <a:ext cx="4824536" cy="1938992"/>
          </a:xfrm>
          <a:prstGeom prst="rect">
            <a:avLst/>
          </a:prstGeom>
          <a:noFill/>
        </p:spPr>
        <p:txBody>
          <a:bodyPr wrap="square" rtlCol="0">
            <a:spAutoFit/>
          </a:bodyPr>
          <a:lstStyle/>
          <a:p>
            <a:r>
              <a:rPr lang="ru-RU" sz="2000" b="1" dirty="0" smtClean="0"/>
              <a:t>Охота</a:t>
            </a:r>
            <a:r>
              <a:rPr lang="ru-RU" sz="2000" dirty="0" smtClean="0"/>
              <a:t> — промысел или развлечение, состоящие в поиске, выслеживании, преследовании и добыче (то есть поимке или умерщвлении) некоторых видов диких </a:t>
            </a:r>
            <a:r>
              <a:rPr lang="ru-RU" sz="2000" dirty="0" smtClean="0"/>
              <a:t>животных.</a:t>
            </a:r>
          </a:p>
          <a:p>
            <a:endParaRPr lang="ru-RU" sz="2000" dirty="0"/>
          </a:p>
        </p:txBody>
      </p:sp>
      <p:pic>
        <p:nvPicPr>
          <p:cNvPr id="4" name="Рисунок 3" descr="0df3bf6af51a6c4f2312be7c6ac_prev.jpg"/>
          <p:cNvPicPr>
            <a:picLocks noChangeAspect="1"/>
          </p:cNvPicPr>
          <p:nvPr/>
        </p:nvPicPr>
        <p:blipFill>
          <a:blip r:embed="rId2" cstate="print"/>
          <a:stretch>
            <a:fillRect/>
          </a:stretch>
        </p:blipFill>
        <p:spPr>
          <a:xfrm>
            <a:off x="1043608" y="3861048"/>
            <a:ext cx="3627052" cy="2717215"/>
          </a:xfrm>
          <a:prstGeom prst="rect">
            <a:avLst/>
          </a:prstGeom>
        </p:spPr>
      </p:pic>
      <p:pic>
        <p:nvPicPr>
          <p:cNvPr id="5" name="Рисунок 4" descr="2009_19_kill.jpg"/>
          <p:cNvPicPr>
            <a:picLocks noChangeAspect="1"/>
          </p:cNvPicPr>
          <p:nvPr/>
        </p:nvPicPr>
        <p:blipFill>
          <a:blip r:embed="rId3" cstate="print"/>
          <a:stretch>
            <a:fillRect/>
          </a:stretch>
        </p:blipFill>
        <p:spPr>
          <a:xfrm>
            <a:off x="5436096" y="3501007"/>
            <a:ext cx="3384376" cy="3181313"/>
          </a:xfrm>
          <a:prstGeom prst="rect">
            <a:avLst/>
          </a:prstGeom>
        </p:spPr>
      </p:pic>
      <p:pic>
        <p:nvPicPr>
          <p:cNvPr id="6" name="Рисунок 5" descr="c87a91da3b5f.jpg"/>
          <p:cNvPicPr>
            <a:picLocks noChangeAspect="1"/>
          </p:cNvPicPr>
          <p:nvPr/>
        </p:nvPicPr>
        <p:blipFill>
          <a:blip r:embed="rId4" cstate="print"/>
          <a:stretch>
            <a:fillRect/>
          </a:stretch>
        </p:blipFill>
        <p:spPr>
          <a:xfrm>
            <a:off x="5436096" y="1052736"/>
            <a:ext cx="3528392" cy="23480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928688" y="2000250"/>
            <a:ext cx="7488237" cy="4524315"/>
          </a:xfrm>
          <a:prstGeom prst="rect">
            <a:avLst/>
          </a:prstGeom>
          <a:noFill/>
          <a:ln w="9525">
            <a:noFill/>
            <a:miter lim="800000"/>
            <a:headEnd/>
            <a:tailEnd/>
          </a:ln>
        </p:spPr>
        <p:txBody>
          <a:bodyPr>
            <a:spAutoFit/>
          </a:bodyPr>
          <a:lstStyle/>
          <a:p>
            <a:r>
              <a:rPr lang="ru-RU" sz="2400" b="1" dirty="0"/>
              <a:t>Природные ресурсы </a:t>
            </a:r>
            <a:r>
              <a:rPr lang="ru-RU" sz="2400" dirty="0"/>
              <a:t>— естественные ресурсы, — тела и силы природы, которые на данном уровне развития производительных сил и изученности могут быть использованы для удовлетворения потребностей человеческого общества.</a:t>
            </a:r>
          </a:p>
          <a:p>
            <a:endParaRPr lang="ru-RU" sz="2400" dirty="0"/>
          </a:p>
          <a:p>
            <a:r>
              <a:rPr lang="ru-RU" sz="2400" b="1" dirty="0"/>
              <a:t>Природные ресурсы</a:t>
            </a:r>
            <a:r>
              <a:rPr lang="ru-RU" sz="2400" dirty="0"/>
              <a:t>— совокупность объектов и систем живой и неживой природы, компоненты природной среды, окружающие человека и которые используются в процессе общественного производства для удовлетворения материальных и культурных потребностей человека и общества</a:t>
            </a:r>
          </a:p>
        </p:txBody>
      </p:sp>
      <p:sp>
        <p:nvSpPr>
          <p:cNvPr id="3075" name="Text Box 5"/>
          <p:cNvSpPr txBox="1">
            <a:spLocks noChangeArrowheads="1"/>
          </p:cNvSpPr>
          <p:nvPr/>
        </p:nvSpPr>
        <p:spPr bwMode="auto">
          <a:xfrm>
            <a:off x="1763713" y="549275"/>
            <a:ext cx="5689600" cy="769441"/>
          </a:xfrm>
          <a:prstGeom prst="rect">
            <a:avLst/>
          </a:prstGeom>
          <a:noFill/>
          <a:ln w="9525">
            <a:noFill/>
            <a:miter lim="800000"/>
            <a:headEnd/>
            <a:tailEnd/>
          </a:ln>
        </p:spPr>
        <p:txBody>
          <a:bodyPr>
            <a:spAutoFit/>
          </a:bodyPr>
          <a:lstStyle/>
          <a:p>
            <a:pPr algn="ctr">
              <a:spcBef>
                <a:spcPct val="50000"/>
              </a:spcBef>
            </a:pPr>
            <a:r>
              <a:rPr lang="ru-RU" sz="4400" dirty="0"/>
              <a:t>Введение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692696"/>
            <a:ext cx="4572000" cy="6247864"/>
          </a:xfrm>
          <a:prstGeom prst="rect">
            <a:avLst/>
          </a:prstGeom>
        </p:spPr>
        <p:txBody>
          <a:bodyPr>
            <a:spAutoFit/>
          </a:bodyPr>
          <a:lstStyle/>
          <a:p>
            <a:r>
              <a:rPr lang="ru-RU" sz="2000" dirty="0" smtClean="0"/>
              <a:t>Промысловая охота служит для того, чтобы воспользоваться продуктами животного происхождения (мясом, </a:t>
            </a:r>
            <a:r>
              <a:rPr lang="ru-RU" sz="2000" dirty="0" smtClean="0"/>
              <a:t>жиром, мехом</a:t>
            </a:r>
            <a:r>
              <a:rPr lang="ru-RU" sz="2000" dirty="0" smtClean="0"/>
              <a:t>, кожей, костью, рогом, пухом, пером и проч</a:t>
            </a:r>
            <a:r>
              <a:rPr lang="ru-RU" sz="2000" dirty="0" smtClean="0"/>
              <a:t>.). </a:t>
            </a:r>
            <a:r>
              <a:rPr lang="ru-RU" sz="2000" dirty="0" smtClean="0"/>
              <a:t>Её целью может быть также уничтожение </a:t>
            </a:r>
            <a:r>
              <a:rPr lang="ru-RU" sz="2000" dirty="0" smtClean="0"/>
              <a:t>опасных животных. </a:t>
            </a:r>
            <a:r>
              <a:rPr lang="ru-RU" sz="2000" dirty="0" smtClean="0"/>
              <a:t>К охоте относится и отлов животных живыми для разведения, расселения в другой местности, для использования в цирках и зоопарках, для научных исследований и т. п</a:t>
            </a:r>
            <a:r>
              <a:rPr lang="ru-RU" sz="2000" dirty="0" smtClean="0"/>
              <a:t>.</a:t>
            </a:r>
          </a:p>
          <a:p>
            <a:endParaRPr lang="ru-RU" sz="2000" dirty="0" smtClean="0"/>
          </a:p>
          <a:p>
            <a:r>
              <a:rPr lang="ru-RU" sz="2000" dirty="0" smtClean="0"/>
              <a:t>-Промысловая охота</a:t>
            </a:r>
          </a:p>
          <a:p>
            <a:r>
              <a:rPr lang="ru-RU" sz="2000" dirty="0" smtClean="0"/>
              <a:t>-Любительская охота</a:t>
            </a:r>
          </a:p>
          <a:p>
            <a:r>
              <a:rPr lang="ru-RU" sz="2000" dirty="0" smtClean="0"/>
              <a:t>-Спортивная охота</a:t>
            </a:r>
          </a:p>
          <a:p>
            <a:endParaRPr lang="ru-RU" sz="2000" dirty="0" smtClean="0"/>
          </a:p>
          <a:p>
            <a:r>
              <a:rPr lang="ru-RU" sz="2000" dirty="0" smtClean="0"/>
              <a:t>В настоящее время охота утратила своё изначально назначение и часто сопряжена с ущербом фауне.</a:t>
            </a:r>
          </a:p>
          <a:p>
            <a:endParaRPr lang="ru-RU" sz="2000" dirty="0" smtClean="0"/>
          </a:p>
        </p:txBody>
      </p:sp>
      <p:pic>
        <p:nvPicPr>
          <p:cNvPr id="3" name="Рисунок 2" descr="Bison_skull_pile,_ca1870.png"/>
          <p:cNvPicPr>
            <a:picLocks noChangeAspect="1"/>
          </p:cNvPicPr>
          <p:nvPr/>
        </p:nvPicPr>
        <p:blipFill>
          <a:blip r:embed="rId2" cstate="print"/>
          <a:stretch>
            <a:fillRect/>
          </a:stretch>
        </p:blipFill>
        <p:spPr>
          <a:xfrm>
            <a:off x="5004048" y="764704"/>
            <a:ext cx="3657143" cy="2926985"/>
          </a:xfrm>
          <a:prstGeom prst="rect">
            <a:avLst/>
          </a:prstGeom>
        </p:spPr>
      </p:pic>
      <p:sp>
        <p:nvSpPr>
          <p:cNvPr id="4" name="TextBox 3"/>
          <p:cNvSpPr txBox="1"/>
          <p:nvPr/>
        </p:nvSpPr>
        <p:spPr>
          <a:xfrm>
            <a:off x="5148064" y="3717032"/>
            <a:ext cx="3456384" cy="338554"/>
          </a:xfrm>
          <a:prstGeom prst="rect">
            <a:avLst/>
          </a:prstGeom>
          <a:noFill/>
        </p:spPr>
        <p:txBody>
          <a:bodyPr wrap="square" rtlCol="0">
            <a:spAutoFit/>
          </a:bodyPr>
          <a:lstStyle/>
          <a:p>
            <a:r>
              <a:rPr lang="ru-RU" sz="1600" dirty="0" smtClean="0"/>
              <a:t>Пирамида из черепов бизонов,1875 </a:t>
            </a:r>
            <a:endParaRPr lang="ru-RU" sz="1600" dirty="0"/>
          </a:p>
        </p:txBody>
      </p:sp>
      <p:pic>
        <p:nvPicPr>
          <p:cNvPr id="5" name="Рисунок 4" descr="1476539_10153546632640305_1837251920_n.jpg"/>
          <p:cNvPicPr>
            <a:picLocks noChangeAspect="1"/>
          </p:cNvPicPr>
          <p:nvPr/>
        </p:nvPicPr>
        <p:blipFill>
          <a:blip r:embed="rId3" cstate="print"/>
          <a:stretch>
            <a:fillRect/>
          </a:stretch>
        </p:blipFill>
        <p:spPr>
          <a:xfrm>
            <a:off x="5076056" y="4077072"/>
            <a:ext cx="3528392" cy="2010684"/>
          </a:xfrm>
          <a:prstGeom prst="rect">
            <a:avLst/>
          </a:prstGeom>
        </p:spPr>
      </p:pic>
      <p:sp>
        <p:nvSpPr>
          <p:cNvPr id="6" name="TextBox 5"/>
          <p:cNvSpPr txBox="1"/>
          <p:nvPr/>
        </p:nvSpPr>
        <p:spPr>
          <a:xfrm>
            <a:off x="5148064" y="6237312"/>
            <a:ext cx="3384376" cy="369332"/>
          </a:xfrm>
          <a:prstGeom prst="rect">
            <a:avLst/>
          </a:prstGeom>
          <a:noFill/>
        </p:spPr>
        <p:txBody>
          <a:bodyPr wrap="square" rtlCol="0">
            <a:spAutoFit/>
          </a:bodyPr>
          <a:lstStyle/>
          <a:p>
            <a:pPr algn="ctr"/>
            <a:r>
              <a:rPr lang="ru-RU" dirty="0" smtClean="0"/>
              <a:t>Заготовка пушнины</a:t>
            </a:r>
            <a:endParaRPr 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Землепользование</a:t>
            </a:r>
            <a:endParaRPr lang="ru-RU" dirty="0"/>
          </a:p>
        </p:txBody>
      </p:sp>
      <p:sp>
        <p:nvSpPr>
          <p:cNvPr id="3" name="Содержимое 2"/>
          <p:cNvSpPr>
            <a:spLocks noGrp="1"/>
          </p:cNvSpPr>
          <p:nvPr>
            <p:ph idx="1"/>
          </p:nvPr>
        </p:nvSpPr>
        <p:spPr>
          <a:xfrm>
            <a:off x="457200" y="1600200"/>
            <a:ext cx="8229600" cy="5257800"/>
          </a:xfrm>
        </p:spPr>
        <p:txBody>
          <a:bodyPr>
            <a:normAutofit fontScale="77500" lnSpcReduction="20000"/>
          </a:bodyPr>
          <a:lstStyle/>
          <a:p>
            <a:pPr>
              <a:buNone/>
            </a:pPr>
            <a:r>
              <a:rPr lang="ru-RU" dirty="0" smtClean="0"/>
              <a:t>	Распоряжение земельной собственностью разными способами; эксплуатация земельных участков личным или чужим трудом.</a:t>
            </a:r>
          </a:p>
          <a:p>
            <a:pPr>
              <a:buNone/>
            </a:pPr>
            <a:r>
              <a:rPr lang="ru-RU" dirty="0" smtClean="0"/>
              <a:t>	Способ пользования землёй имеет крупное значение не только в отношении развития сельскохозяйственной экономики в стране, но и в социальном смысле. С одной стороны, сумма продуктов, производимых каждой хозяйственной единицей, имеет тенденцию увеличиваться по мере того, как растёт заинтересованность земледельца в результатах его труда; с другой — от господствующего типа землепользования в стране зависит и распределение в ней доходов от земледелия между разными классами общества.</a:t>
            </a:r>
          </a:p>
          <a:p>
            <a:pPr>
              <a:buNone/>
            </a:pPr>
            <a:endParaRPr lang="ru-RU" dirty="0"/>
          </a:p>
          <a:p>
            <a:pPr>
              <a:buNone/>
            </a:pPr>
            <a:r>
              <a:rPr lang="ru-RU" b="1" dirty="0" smtClean="0"/>
              <a:t>	Земельный кодекс (ЗК РФ) от 25.10.2001 N 136-ФЗ</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468313" y="549275"/>
            <a:ext cx="8135937" cy="584775"/>
          </a:xfrm>
          <a:prstGeom prst="rect">
            <a:avLst/>
          </a:prstGeom>
          <a:noFill/>
          <a:ln w="9525">
            <a:noFill/>
            <a:miter lim="800000"/>
            <a:headEnd/>
            <a:tailEnd/>
          </a:ln>
        </p:spPr>
        <p:txBody>
          <a:bodyPr>
            <a:spAutoFit/>
          </a:bodyPr>
          <a:lstStyle/>
          <a:p>
            <a:pPr algn="ctr">
              <a:spcBef>
                <a:spcPct val="50000"/>
              </a:spcBef>
            </a:pPr>
            <a:r>
              <a:rPr lang="ru-RU" sz="2400" b="1" dirty="0" smtClean="0">
                <a:solidFill>
                  <a:schemeClr val="accent2"/>
                </a:solidFill>
              </a:rPr>
              <a:t> </a:t>
            </a:r>
            <a:r>
              <a:rPr lang="ru-RU" sz="3200" dirty="0"/>
              <a:t>Истощение почв</a:t>
            </a:r>
          </a:p>
        </p:txBody>
      </p:sp>
      <p:sp>
        <p:nvSpPr>
          <p:cNvPr id="19459" name="Text Box 5"/>
          <p:cNvSpPr txBox="1">
            <a:spLocks noChangeArrowheads="1"/>
          </p:cNvSpPr>
          <p:nvPr/>
        </p:nvSpPr>
        <p:spPr bwMode="auto">
          <a:xfrm>
            <a:off x="323528" y="1340768"/>
            <a:ext cx="4857750" cy="5324535"/>
          </a:xfrm>
          <a:prstGeom prst="rect">
            <a:avLst/>
          </a:prstGeom>
          <a:noFill/>
          <a:ln w="9525">
            <a:noFill/>
            <a:miter lim="800000"/>
            <a:headEnd/>
            <a:tailEnd/>
          </a:ln>
        </p:spPr>
        <p:txBody>
          <a:bodyPr>
            <a:spAutoFit/>
          </a:bodyPr>
          <a:lstStyle/>
          <a:p>
            <a:pPr algn="ctr"/>
            <a:r>
              <a:rPr lang="ru-RU" sz="2000" dirty="0"/>
              <a:t>Деградация почв — это совокупность процессов, которые приводят к изменению функций почвы, количественному и качественному ухудшению её свойств, постепенному ухудшению и утрате плодородия.</a:t>
            </a:r>
          </a:p>
          <a:p>
            <a:pPr algn="ctr"/>
            <a:r>
              <a:rPr lang="ru-RU" sz="2000" dirty="0"/>
              <a:t>Выделяются следующие наиболее существенные типы деградации почв:</a:t>
            </a:r>
          </a:p>
          <a:p>
            <a:pPr algn="ctr"/>
            <a:r>
              <a:rPr lang="ru-RU" sz="2000" b="1" dirty="0"/>
              <a:t>-Технологическая </a:t>
            </a:r>
          </a:p>
          <a:p>
            <a:pPr algn="ctr"/>
            <a:r>
              <a:rPr lang="ru-RU" sz="2000" b="1" dirty="0"/>
              <a:t>-Эрозия почв </a:t>
            </a:r>
          </a:p>
          <a:p>
            <a:pPr algn="ctr"/>
            <a:r>
              <a:rPr lang="ru-RU" sz="2000" b="1" dirty="0"/>
              <a:t>-Засоление </a:t>
            </a:r>
          </a:p>
          <a:p>
            <a:pPr algn="ctr"/>
            <a:r>
              <a:rPr lang="ru-RU" sz="2000" b="1" dirty="0"/>
              <a:t>-Заболачивание</a:t>
            </a:r>
          </a:p>
          <a:p>
            <a:pPr algn="ctr"/>
            <a:r>
              <a:rPr lang="ru-RU" sz="2000" b="1" dirty="0"/>
              <a:t>-Загрязнение почв </a:t>
            </a:r>
          </a:p>
          <a:p>
            <a:pPr algn="ctr"/>
            <a:r>
              <a:rPr lang="ru-RU" sz="2000" b="1" dirty="0"/>
              <a:t>-Опустынивание</a:t>
            </a:r>
          </a:p>
          <a:p>
            <a:pPr algn="ctr"/>
            <a:r>
              <a:rPr lang="ru-RU" sz="2000" dirty="0"/>
              <a:t>Крайней степенью деградации почв является уничтожение почвенного покрова.</a:t>
            </a:r>
          </a:p>
        </p:txBody>
      </p:sp>
      <p:pic>
        <p:nvPicPr>
          <p:cNvPr id="19460" name="Picture 6" descr="Land-Degradation_Endanger"/>
          <p:cNvPicPr>
            <a:picLocks noChangeAspect="1" noChangeArrowheads="1"/>
          </p:cNvPicPr>
          <p:nvPr/>
        </p:nvPicPr>
        <p:blipFill>
          <a:blip r:embed="rId3" cstate="print"/>
          <a:srcRect/>
          <a:stretch>
            <a:fillRect/>
          </a:stretch>
        </p:blipFill>
        <p:spPr bwMode="auto">
          <a:xfrm>
            <a:off x="5435600" y="1628775"/>
            <a:ext cx="3348038" cy="2116138"/>
          </a:xfrm>
          <a:prstGeom prst="rect">
            <a:avLst/>
          </a:prstGeom>
          <a:noFill/>
          <a:ln w="9525">
            <a:noFill/>
            <a:miter lim="800000"/>
            <a:headEnd/>
            <a:tailEnd/>
          </a:ln>
        </p:spPr>
      </p:pic>
      <p:sp>
        <p:nvSpPr>
          <p:cNvPr id="19461" name="Text Box 7"/>
          <p:cNvSpPr txBox="1">
            <a:spLocks noChangeArrowheads="1"/>
          </p:cNvSpPr>
          <p:nvPr/>
        </p:nvSpPr>
        <p:spPr bwMode="auto">
          <a:xfrm>
            <a:off x="5795963" y="3789363"/>
            <a:ext cx="2663825" cy="336550"/>
          </a:xfrm>
          <a:prstGeom prst="rect">
            <a:avLst/>
          </a:prstGeom>
          <a:noFill/>
          <a:ln w="9525">
            <a:noFill/>
            <a:miter lim="800000"/>
            <a:headEnd/>
            <a:tailEnd/>
          </a:ln>
        </p:spPr>
        <p:txBody>
          <a:bodyPr>
            <a:spAutoFit/>
          </a:bodyPr>
          <a:lstStyle/>
          <a:p>
            <a:pPr algn="ctr">
              <a:spcBef>
                <a:spcPct val="50000"/>
              </a:spcBef>
            </a:pPr>
            <a:r>
              <a:rPr lang="ru-RU" sz="1600" dirty="0"/>
              <a:t>Засоление</a:t>
            </a:r>
          </a:p>
        </p:txBody>
      </p:sp>
      <p:pic>
        <p:nvPicPr>
          <p:cNvPr id="19462" name="Picture 8" descr="засоление"/>
          <p:cNvPicPr>
            <a:picLocks noChangeAspect="1" noChangeArrowheads="1"/>
          </p:cNvPicPr>
          <p:nvPr/>
        </p:nvPicPr>
        <p:blipFill>
          <a:blip r:embed="rId4" cstate="print"/>
          <a:srcRect/>
          <a:stretch>
            <a:fillRect/>
          </a:stretch>
        </p:blipFill>
        <p:spPr bwMode="auto">
          <a:xfrm>
            <a:off x="5435600" y="4149725"/>
            <a:ext cx="3403600" cy="199548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Формы землепользования</a:t>
            </a:r>
            <a:br>
              <a:rPr lang="ru-RU" b="1" dirty="0" smtClean="0"/>
            </a:br>
            <a:endParaRPr lang="ru-RU" dirty="0"/>
          </a:p>
        </p:txBody>
      </p:sp>
      <p:sp>
        <p:nvSpPr>
          <p:cNvPr id="3" name="Содержимое 2"/>
          <p:cNvSpPr>
            <a:spLocks noGrp="1"/>
          </p:cNvSpPr>
          <p:nvPr>
            <p:ph idx="1"/>
          </p:nvPr>
        </p:nvSpPr>
        <p:spPr>
          <a:xfrm>
            <a:off x="395536" y="1340768"/>
            <a:ext cx="8229600" cy="4525963"/>
          </a:xfrm>
        </p:spPr>
        <p:txBody>
          <a:bodyPr>
            <a:normAutofit/>
          </a:bodyPr>
          <a:lstStyle/>
          <a:p>
            <a:pPr>
              <a:buNone/>
            </a:pPr>
            <a:r>
              <a:rPr lang="ru-RU" sz="2400" b="1" dirty="0" smtClean="0"/>
              <a:t>	Выбор системы обработки почвы</a:t>
            </a:r>
            <a:r>
              <a:rPr lang="ru-RU" sz="2400" dirty="0" smtClean="0"/>
              <a:t> - единственный значимый фактор для эффективного контроля над растительными остатками. Каждый дополнительный возделывание поля уменьшает количество растительных остатков и увеличивает потенциальную возможность эрозии почвы.</a:t>
            </a:r>
            <a:endParaRPr lang="ru-RU" sz="2400" dirty="0"/>
          </a:p>
        </p:txBody>
      </p:sp>
      <p:pic>
        <p:nvPicPr>
          <p:cNvPr id="5" name="Рисунок 4" descr="e6c49b183b43.jpg"/>
          <p:cNvPicPr>
            <a:picLocks noChangeAspect="1"/>
          </p:cNvPicPr>
          <p:nvPr/>
        </p:nvPicPr>
        <p:blipFill>
          <a:blip r:embed="rId2" cstate="print"/>
          <a:stretch>
            <a:fillRect/>
          </a:stretch>
        </p:blipFill>
        <p:spPr>
          <a:xfrm>
            <a:off x="785786" y="3929066"/>
            <a:ext cx="3794217" cy="2357454"/>
          </a:xfrm>
          <a:prstGeom prst="rect">
            <a:avLst/>
          </a:prstGeom>
        </p:spPr>
      </p:pic>
      <p:pic>
        <p:nvPicPr>
          <p:cNvPr id="6" name="Рисунок 5" descr="Террасы-Хани.jpg"/>
          <p:cNvPicPr>
            <a:picLocks noChangeAspect="1"/>
          </p:cNvPicPr>
          <p:nvPr/>
        </p:nvPicPr>
        <p:blipFill>
          <a:blip r:embed="rId3" cstate="print"/>
          <a:stretch>
            <a:fillRect/>
          </a:stretch>
        </p:blipFill>
        <p:spPr>
          <a:xfrm>
            <a:off x="4714876" y="3929066"/>
            <a:ext cx="3500462" cy="23299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28596" y="571480"/>
            <a:ext cx="8229600" cy="3328998"/>
          </a:xfrm>
        </p:spPr>
        <p:txBody>
          <a:bodyPr>
            <a:normAutofit/>
          </a:bodyPr>
          <a:lstStyle/>
          <a:p>
            <a:pPr algn="ctr">
              <a:buNone/>
            </a:pPr>
            <a:r>
              <a:rPr lang="ru-RU" b="1" dirty="0" smtClean="0"/>
              <a:t>Проблемы землепользования:</a:t>
            </a:r>
          </a:p>
          <a:p>
            <a:pPr>
              <a:buNone/>
            </a:pPr>
            <a:endParaRPr lang="ru-RU" dirty="0"/>
          </a:p>
          <a:p>
            <a:pPr>
              <a:buNone/>
            </a:pPr>
            <a:r>
              <a:rPr lang="ru-RU" dirty="0" smtClean="0"/>
              <a:t>-Правовые (законодательные)</a:t>
            </a:r>
          </a:p>
          <a:p>
            <a:pPr>
              <a:buNone/>
            </a:pPr>
            <a:r>
              <a:rPr lang="ru-RU" dirty="0" smtClean="0"/>
              <a:t>-Нерациональное землепользование</a:t>
            </a:r>
          </a:p>
        </p:txBody>
      </p:sp>
      <p:pic>
        <p:nvPicPr>
          <p:cNvPr id="4" name="Рисунок 3" descr="selskoe-hoz.jpg"/>
          <p:cNvPicPr>
            <a:picLocks noChangeAspect="1"/>
          </p:cNvPicPr>
          <p:nvPr/>
        </p:nvPicPr>
        <p:blipFill>
          <a:blip r:embed="rId2" cstate="print"/>
          <a:stretch>
            <a:fillRect/>
          </a:stretch>
        </p:blipFill>
        <p:spPr>
          <a:xfrm>
            <a:off x="642910" y="3571876"/>
            <a:ext cx="3714776" cy="2786082"/>
          </a:xfrm>
          <a:prstGeom prst="rect">
            <a:avLst/>
          </a:prstGeom>
        </p:spPr>
      </p:pic>
      <p:pic>
        <p:nvPicPr>
          <p:cNvPr id="5" name="Рисунок 4" descr="3321.jpg"/>
          <p:cNvPicPr>
            <a:picLocks noChangeAspect="1"/>
          </p:cNvPicPr>
          <p:nvPr/>
        </p:nvPicPr>
        <p:blipFill>
          <a:blip r:embed="rId3" cstate="print"/>
          <a:stretch>
            <a:fillRect/>
          </a:stretch>
        </p:blipFill>
        <p:spPr>
          <a:xfrm>
            <a:off x="4857752" y="3857628"/>
            <a:ext cx="3632331" cy="24288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Лесопользование</a:t>
            </a:r>
            <a:endParaRPr lang="ru-RU" dirty="0"/>
          </a:p>
        </p:txBody>
      </p:sp>
      <p:sp>
        <p:nvSpPr>
          <p:cNvPr id="3" name="Содержимое 2"/>
          <p:cNvSpPr>
            <a:spLocks noGrp="1"/>
          </p:cNvSpPr>
          <p:nvPr>
            <p:ph idx="1"/>
          </p:nvPr>
        </p:nvSpPr>
        <p:spPr/>
        <p:txBody>
          <a:bodyPr>
            <a:normAutofit fontScale="77500" lnSpcReduction="20000"/>
          </a:bodyPr>
          <a:lstStyle/>
          <a:p>
            <a:pPr>
              <a:buNone/>
            </a:pPr>
            <a:r>
              <a:rPr lang="ru-RU" dirty="0" smtClean="0"/>
              <a:t>	Один из видов использования природных ресурсов, осуществляется на следующих установленных законодательством принципах: обеспечения непрерывного, </a:t>
            </a:r>
            <a:r>
              <a:rPr lang="ru-RU" dirty="0" err="1" smtClean="0"/>
              <a:t>неистощительного</a:t>
            </a:r>
            <a:r>
              <a:rPr lang="ru-RU" dirty="0" smtClean="0"/>
              <a:t> и рационального использования лесов; сохранения и усиления </a:t>
            </a:r>
            <a:r>
              <a:rPr lang="ru-RU" dirty="0" err="1" smtClean="0"/>
              <a:t>средообразующих</a:t>
            </a:r>
            <a:r>
              <a:rPr lang="ru-RU" dirty="0" smtClean="0"/>
              <a:t>, </a:t>
            </a:r>
            <a:r>
              <a:rPr lang="ru-RU" dirty="0" err="1" smtClean="0"/>
              <a:t>водоохранных</a:t>
            </a:r>
            <a:r>
              <a:rPr lang="ru-RU" dirty="0" smtClean="0"/>
              <a:t>, защитных и иных функций лесов: установления порядка Л. в зависимости от значения лесов, выполняемых ими функций, их месторасположения, природных и экономических условий: обеспечения условий для воспроизводства лесов, плотности Л.: соблюдения научно обоснованных норм пользования. </a:t>
            </a:r>
            <a:endParaRPr lang="ru-RU" b="1" dirty="0" smtClean="0"/>
          </a:p>
          <a:p>
            <a:pPr>
              <a:buNone/>
            </a:pPr>
            <a:r>
              <a:rPr lang="ru-RU" b="1" dirty="0" smtClean="0"/>
              <a:t>	</a:t>
            </a:r>
          </a:p>
          <a:p>
            <a:pPr>
              <a:buNone/>
            </a:pPr>
            <a:r>
              <a:rPr lang="ru-RU" b="1" dirty="0"/>
              <a:t>	</a:t>
            </a:r>
            <a:r>
              <a:rPr lang="ru-RU" b="1" dirty="0" smtClean="0"/>
              <a:t>Лесной кодекс (ЛК РФ) от 04.12.2006 N 200-ФЗ</a:t>
            </a:r>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0"/>
            <a:ext cx="8229600" cy="1143000"/>
          </a:xfrm>
        </p:spPr>
        <p:txBody>
          <a:bodyPr/>
          <a:lstStyle/>
          <a:p>
            <a:r>
              <a:rPr lang="ru-RU" dirty="0" smtClean="0"/>
              <a:t>Виды лесопользования:</a:t>
            </a:r>
            <a:endParaRPr lang="ru-RU" dirty="0"/>
          </a:p>
        </p:txBody>
      </p:sp>
      <p:sp>
        <p:nvSpPr>
          <p:cNvPr id="3" name="Содержимое 2"/>
          <p:cNvSpPr>
            <a:spLocks noGrp="1"/>
          </p:cNvSpPr>
          <p:nvPr>
            <p:ph idx="1"/>
          </p:nvPr>
        </p:nvSpPr>
        <p:spPr>
          <a:xfrm>
            <a:off x="428596" y="1071546"/>
            <a:ext cx="8229600" cy="4525963"/>
          </a:xfrm>
        </p:spPr>
        <p:txBody>
          <a:bodyPr>
            <a:normAutofit fontScale="70000" lnSpcReduction="20000"/>
          </a:bodyPr>
          <a:lstStyle/>
          <a:p>
            <a:r>
              <a:rPr lang="ru-RU" dirty="0" smtClean="0"/>
              <a:t>заготовка древесины;</a:t>
            </a:r>
          </a:p>
          <a:p>
            <a:r>
              <a:rPr lang="ru-RU" dirty="0" smtClean="0"/>
              <a:t>заготовка живицы; </a:t>
            </a:r>
          </a:p>
          <a:p>
            <a:r>
              <a:rPr lang="ru-RU" dirty="0" smtClean="0"/>
              <a:t>заготовка </a:t>
            </a:r>
            <a:r>
              <a:rPr lang="ru-RU" dirty="0" err="1" smtClean="0"/>
              <a:t>второстепенныхлесных</a:t>
            </a:r>
            <a:r>
              <a:rPr lang="ru-RU" dirty="0" smtClean="0"/>
              <a:t> ресурсов (пней, коры, бересты, пихтовых, сосновых, еловых лап, новогодних елок и др.). </a:t>
            </a:r>
          </a:p>
          <a:p>
            <a:pPr>
              <a:buNone/>
            </a:pPr>
            <a:r>
              <a:rPr lang="ru-RU" dirty="0" smtClean="0"/>
              <a:t>К побочным видам Л. относятся: </a:t>
            </a:r>
          </a:p>
          <a:p>
            <a:pPr>
              <a:buNone/>
            </a:pPr>
            <a:r>
              <a:rPr lang="ru-RU" dirty="0"/>
              <a:t>	</a:t>
            </a:r>
            <a:r>
              <a:rPr lang="ru-RU" dirty="0" smtClean="0"/>
              <a:t>сенокошение; пастьба скота; размещение ульев и пасек: заготовка древесных соков: заготовка и сбор дикорастущих плодов, ягод, орехов, грибов, других пищевых лесных ресурсов, лекарственных растений и технического сырья, сбор меха. лесной подстилки и опавших листьев, камыша и другие виды побочного Л., перечень которых утверждается федеральными органами управления лесным хозяйством</a:t>
            </a:r>
          </a:p>
          <a:p>
            <a:pPr>
              <a:buNone/>
            </a:pPr>
            <a:endParaRPr lang="ru-RU" dirty="0"/>
          </a:p>
        </p:txBody>
      </p:sp>
      <p:pic>
        <p:nvPicPr>
          <p:cNvPr id="4" name="Рисунок 3" descr="1307207632_2011-4-11-zagotovka-lesa.jpg"/>
          <p:cNvPicPr>
            <a:picLocks noChangeAspect="1"/>
          </p:cNvPicPr>
          <p:nvPr/>
        </p:nvPicPr>
        <p:blipFill>
          <a:blip r:embed="rId2" cstate="print"/>
          <a:stretch>
            <a:fillRect/>
          </a:stretch>
        </p:blipFill>
        <p:spPr>
          <a:xfrm>
            <a:off x="4572000" y="4857760"/>
            <a:ext cx="3817942" cy="1793947"/>
          </a:xfrm>
          <a:prstGeom prst="rect">
            <a:avLst/>
          </a:prstGeom>
        </p:spPr>
      </p:pic>
      <p:pic>
        <p:nvPicPr>
          <p:cNvPr id="5" name="Рисунок 4" descr="a-61.jpg"/>
          <p:cNvPicPr>
            <a:picLocks noChangeAspect="1"/>
          </p:cNvPicPr>
          <p:nvPr/>
        </p:nvPicPr>
        <p:blipFill>
          <a:blip r:embed="rId3" cstate="print"/>
          <a:stretch>
            <a:fillRect/>
          </a:stretch>
        </p:blipFill>
        <p:spPr>
          <a:xfrm>
            <a:off x="857224" y="4857760"/>
            <a:ext cx="3643318" cy="18573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 лесопользования:</a:t>
            </a:r>
            <a:endParaRPr lang="ru-RU" dirty="0"/>
          </a:p>
        </p:txBody>
      </p:sp>
      <p:sp>
        <p:nvSpPr>
          <p:cNvPr id="3" name="Содержимое 2"/>
          <p:cNvSpPr>
            <a:spLocks noGrp="1"/>
          </p:cNvSpPr>
          <p:nvPr>
            <p:ph idx="1"/>
          </p:nvPr>
        </p:nvSpPr>
        <p:spPr/>
        <p:txBody>
          <a:bodyPr/>
          <a:lstStyle/>
          <a:p>
            <a:pPr>
              <a:buNone/>
            </a:pPr>
            <a:r>
              <a:rPr lang="ru-RU" dirty="0" smtClean="0"/>
              <a:t>-Правовые (законодательные)</a:t>
            </a:r>
          </a:p>
          <a:p>
            <a:pPr>
              <a:buNone/>
            </a:pPr>
            <a:r>
              <a:rPr lang="ru-RU" dirty="0" smtClean="0"/>
              <a:t>-Нерациональное лесопользование</a:t>
            </a:r>
          </a:p>
          <a:p>
            <a:pPr>
              <a:buNone/>
            </a:pPr>
            <a:r>
              <a:rPr lang="ru-RU" dirty="0" smtClean="0"/>
              <a:t>-Природные</a:t>
            </a:r>
          </a:p>
          <a:p>
            <a:pPr>
              <a:buNone/>
            </a:pPr>
            <a:endParaRPr lang="ru-RU" dirty="0" smtClean="0"/>
          </a:p>
          <a:p>
            <a:pPr>
              <a:buNone/>
            </a:pPr>
            <a:endParaRPr lang="ru-RU" dirty="0"/>
          </a:p>
        </p:txBody>
      </p:sp>
      <p:pic>
        <p:nvPicPr>
          <p:cNvPr id="4" name="Рисунок 3" descr="images.jpg"/>
          <p:cNvPicPr>
            <a:picLocks noChangeAspect="1"/>
          </p:cNvPicPr>
          <p:nvPr/>
        </p:nvPicPr>
        <p:blipFill>
          <a:blip r:embed="rId2" cstate="print"/>
          <a:stretch>
            <a:fillRect/>
          </a:stretch>
        </p:blipFill>
        <p:spPr>
          <a:xfrm>
            <a:off x="5000628" y="2786058"/>
            <a:ext cx="2847975" cy="1600200"/>
          </a:xfrm>
          <a:prstGeom prst="rect">
            <a:avLst/>
          </a:prstGeom>
        </p:spPr>
      </p:pic>
      <p:pic>
        <p:nvPicPr>
          <p:cNvPr id="5" name="Рисунок 4" descr="00546.jpg"/>
          <p:cNvPicPr>
            <a:picLocks noChangeAspect="1"/>
          </p:cNvPicPr>
          <p:nvPr/>
        </p:nvPicPr>
        <p:blipFill>
          <a:blip r:embed="rId3" cstate="print"/>
          <a:stretch>
            <a:fillRect/>
          </a:stretch>
        </p:blipFill>
        <p:spPr>
          <a:xfrm>
            <a:off x="500034" y="3643314"/>
            <a:ext cx="3390132" cy="2796859"/>
          </a:xfrm>
          <a:prstGeom prst="rect">
            <a:avLst/>
          </a:prstGeom>
        </p:spPr>
      </p:pic>
      <p:pic>
        <p:nvPicPr>
          <p:cNvPr id="6" name="Рисунок 5" descr="Silk_worm_21_days_01-web.jpg"/>
          <p:cNvPicPr>
            <a:picLocks noChangeAspect="1"/>
          </p:cNvPicPr>
          <p:nvPr/>
        </p:nvPicPr>
        <p:blipFill>
          <a:blip r:embed="rId4" cstate="print"/>
          <a:stretch>
            <a:fillRect/>
          </a:stretch>
        </p:blipFill>
        <p:spPr>
          <a:xfrm>
            <a:off x="4000496" y="4572008"/>
            <a:ext cx="4849815" cy="18573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Использование водных ресурсов</a:t>
            </a:r>
            <a:endParaRPr lang="ru-RU" dirty="0"/>
          </a:p>
        </p:txBody>
      </p:sp>
      <p:sp>
        <p:nvSpPr>
          <p:cNvPr id="3" name="Содержимое 2"/>
          <p:cNvSpPr>
            <a:spLocks noGrp="1"/>
          </p:cNvSpPr>
          <p:nvPr>
            <p:ph idx="1"/>
          </p:nvPr>
        </p:nvSpPr>
        <p:spPr/>
        <p:txBody>
          <a:bodyPr>
            <a:normAutofit fontScale="77500" lnSpcReduction="20000"/>
          </a:bodyPr>
          <a:lstStyle/>
          <a:p>
            <a:pPr>
              <a:buNone/>
            </a:pPr>
            <a:r>
              <a:rPr lang="ru-RU" dirty="0" smtClean="0"/>
              <a:t>	ВОДОПОЛЬЗОВАНИЕ - один из основных институтов водного права, регулирующий различные формы потребления водных ресурсов. Водное законодательство РФ различает три вида В.: долгосрочное, краткосрочное и ограниченное (водный сервитут). По целевому признаку различаются хозяйственное (промышленное, транспортное, ирригационное и т.д.), природоохранное, рекреационное, научное, чрезвычайное и иные виды В. Как общее правило в водном законодательстве установлен принцип платности В.</a:t>
            </a:r>
          </a:p>
          <a:p>
            <a:pPr>
              <a:buNone/>
            </a:pPr>
            <a:endParaRPr lang="ru-RU" dirty="0"/>
          </a:p>
          <a:p>
            <a:pPr>
              <a:buNone/>
            </a:pPr>
            <a:r>
              <a:rPr lang="ru-RU" b="1" dirty="0" smtClean="0"/>
              <a:t>	Водный кодекс (ВК РФ) от 03.06.2006 N 74-ФЗ</a:t>
            </a:r>
          </a:p>
          <a:p>
            <a:pPr>
              <a:buNone/>
            </a:pPr>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Формы водопользования</a:t>
            </a:r>
            <a:endParaRPr lang="ru-RU" dirty="0"/>
          </a:p>
        </p:txBody>
      </p:sp>
      <p:sp>
        <p:nvSpPr>
          <p:cNvPr id="3" name="Содержимое 2"/>
          <p:cNvSpPr>
            <a:spLocks noGrp="1"/>
          </p:cNvSpPr>
          <p:nvPr>
            <p:ph idx="1"/>
          </p:nvPr>
        </p:nvSpPr>
        <p:spPr/>
        <p:txBody>
          <a:bodyPr>
            <a:normAutofit fontScale="55000" lnSpcReduction="20000"/>
          </a:bodyPr>
          <a:lstStyle/>
          <a:p>
            <a:pPr>
              <a:buNone/>
            </a:pPr>
            <a:r>
              <a:rPr lang="ru-RU" b="1" dirty="0" smtClean="0"/>
              <a:t>	Виды водопользования на водных объектах</a:t>
            </a:r>
            <a:r>
              <a:rPr lang="ru-RU" dirty="0" smtClean="0"/>
              <a:t> определяются органами Министерства природных ресурсов РФ и Государственного комитета РФ по охране окружающей среды и подлежат утверждению органами местного самоуправления субъектов РФ. </a:t>
            </a:r>
          </a:p>
          <a:p>
            <a:pPr>
              <a:buNone/>
            </a:pPr>
            <a:endParaRPr lang="ru-RU" dirty="0" smtClean="0"/>
          </a:p>
          <a:p>
            <a:r>
              <a:rPr lang="ru-RU" dirty="0" smtClean="0"/>
              <a:t>К </a:t>
            </a:r>
            <a:r>
              <a:rPr lang="ru-RU" b="1" dirty="0" smtClean="0"/>
              <a:t>хозяйственно-питьевому</a:t>
            </a:r>
            <a:r>
              <a:rPr lang="ru-RU" dirty="0" smtClean="0"/>
              <a:t> водопользованию относится использование водных объектов или их участков в качестве источников хозяйственно-питьевого водоснабжения, а также для снабжения предприятий пищевой промышленности. В соответствии с Санитарными правилами и нормами </a:t>
            </a:r>
            <a:r>
              <a:rPr lang="ru-RU" dirty="0" err="1" smtClean="0"/>
              <a:t>СанПиН</a:t>
            </a:r>
            <a:r>
              <a:rPr lang="ru-RU" dirty="0" smtClean="0"/>
              <a:t> 2.1.4.559–96, питьевая вода должна быть безопасна в эпидемическом и радиационном отношении, безвредна по химическому составу и должна иметь благоприятные органолептические свойства. </a:t>
            </a:r>
          </a:p>
          <a:p>
            <a:r>
              <a:rPr lang="ru-RU" dirty="0" smtClean="0"/>
              <a:t>К </a:t>
            </a:r>
            <a:r>
              <a:rPr lang="ru-RU" b="1" dirty="0" smtClean="0"/>
              <a:t>культурно-бытовому</a:t>
            </a:r>
            <a:r>
              <a:rPr lang="ru-RU" dirty="0" smtClean="0"/>
              <a:t> водопользованию относится использование водных объектов для купания, занятия спортом и отдыха населения. Требования к качеству воды, установленные для культурно-бытового водопользования, распространяются на все участки водных объектов, находящихся в черте населенных мест, независимо от вида их использования объектами для обитания, размножения и миграции рыб и других водных организмов. </a:t>
            </a:r>
          </a:p>
          <a:p>
            <a:pPr>
              <a:buNone/>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7"/>
          <p:cNvSpPr txBox="1">
            <a:spLocks noChangeArrowheads="1"/>
          </p:cNvSpPr>
          <p:nvPr/>
        </p:nvSpPr>
        <p:spPr bwMode="auto">
          <a:xfrm>
            <a:off x="539552" y="117693"/>
            <a:ext cx="7993062" cy="6740307"/>
          </a:xfrm>
          <a:prstGeom prst="rect">
            <a:avLst/>
          </a:prstGeom>
          <a:noFill/>
          <a:ln w="9525">
            <a:noFill/>
            <a:miter lim="800000"/>
            <a:headEnd/>
            <a:tailEnd/>
          </a:ln>
        </p:spPr>
        <p:txBody>
          <a:bodyPr>
            <a:spAutoFit/>
          </a:bodyPr>
          <a:lstStyle/>
          <a:p>
            <a:r>
              <a:rPr lang="ru-RU" sz="2400" b="1" dirty="0"/>
              <a:t>По происхождению:</a:t>
            </a:r>
          </a:p>
          <a:p>
            <a:r>
              <a:rPr lang="ru-RU" sz="2400" dirty="0"/>
              <a:t>- ресурсы природных компонентов (минеральные, климатические, водные, растительные, земельные, почвенные, животного мира)</a:t>
            </a:r>
          </a:p>
          <a:p>
            <a:pPr>
              <a:buFontTx/>
              <a:buChar char="-"/>
            </a:pPr>
            <a:r>
              <a:rPr lang="ru-RU" sz="2400" dirty="0"/>
              <a:t> ресурсы природно-территориальных комплексов </a:t>
            </a:r>
          </a:p>
          <a:p>
            <a:r>
              <a:rPr lang="ru-RU" sz="2400" dirty="0"/>
              <a:t>(</a:t>
            </a:r>
            <a:r>
              <a:rPr lang="ru-RU" sz="2400" dirty="0" err="1"/>
              <a:t>горно-промышленные</a:t>
            </a:r>
            <a:r>
              <a:rPr lang="ru-RU" sz="2400" dirty="0"/>
              <a:t>, водохозяйственные, селитебные, лесохозяйственные)</a:t>
            </a:r>
          </a:p>
          <a:p>
            <a:endParaRPr lang="ru-RU" sz="2400" dirty="0"/>
          </a:p>
          <a:p>
            <a:r>
              <a:rPr lang="ru-RU" sz="2400" b="1" dirty="0"/>
              <a:t>По видам хозяйственного использования:</a:t>
            </a:r>
          </a:p>
          <a:p>
            <a:r>
              <a:rPr lang="ru-RU" sz="2400" dirty="0"/>
              <a:t>- ресурсы промышленного производства </a:t>
            </a:r>
          </a:p>
          <a:p>
            <a:r>
              <a:rPr lang="ru-RU" sz="2400" dirty="0"/>
              <a:t>- энергетические ресурсы (горючие полезные ископаемые, </a:t>
            </a:r>
            <a:r>
              <a:rPr lang="ru-RU" sz="2400" dirty="0" err="1"/>
              <a:t>гидроэнергоресурсы</a:t>
            </a:r>
            <a:r>
              <a:rPr lang="ru-RU" sz="2400" dirty="0"/>
              <a:t>, </a:t>
            </a:r>
            <a:r>
              <a:rPr lang="ru-RU" sz="2400" dirty="0" err="1"/>
              <a:t>биотопливо</a:t>
            </a:r>
            <a:r>
              <a:rPr lang="ru-RU" sz="2400" dirty="0"/>
              <a:t>, ядерное сырье)</a:t>
            </a:r>
          </a:p>
          <a:p>
            <a:r>
              <a:rPr lang="ru-RU" sz="2400" dirty="0"/>
              <a:t>- неэнергетические ресурсы (минеральные, водные, земельные, лесные, рыбные ресурсы)</a:t>
            </a:r>
          </a:p>
          <a:p>
            <a:pPr>
              <a:buFontTx/>
              <a:buChar char="-"/>
            </a:pPr>
            <a:r>
              <a:rPr lang="ru-RU" sz="2400" dirty="0"/>
              <a:t> ресурсы сельскохозяйственного производства (агроклиматические, земельно-почвенные, растительные ресурсы, кормовая база, воды орошения, водопоя и содержания)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 водопользования:</a:t>
            </a:r>
            <a:endParaRPr lang="ru-RU" dirty="0"/>
          </a:p>
        </p:txBody>
      </p:sp>
      <p:sp>
        <p:nvSpPr>
          <p:cNvPr id="3" name="Содержимое 2"/>
          <p:cNvSpPr>
            <a:spLocks noGrp="1"/>
          </p:cNvSpPr>
          <p:nvPr>
            <p:ph idx="1"/>
          </p:nvPr>
        </p:nvSpPr>
        <p:spPr/>
        <p:txBody>
          <a:bodyPr/>
          <a:lstStyle/>
          <a:p>
            <a:pPr>
              <a:buNone/>
            </a:pPr>
            <a:r>
              <a:rPr lang="ru-RU" dirty="0" smtClean="0"/>
              <a:t>-Правовые (законодательные)</a:t>
            </a:r>
          </a:p>
          <a:p>
            <a:pPr>
              <a:buNone/>
            </a:pPr>
            <a:r>
              <a:rPr lang="ru-RU" dirty="0" smtClean="0"/>
              <a:t>-Нерациональное водопользования</a:t>
            </a:r>
          </a:p>
          <a:p>
            <a:pPr>
              <a:buNone/>
            </a:pPr>
            <a:r>
              <a:rPr lang="ru-RU" dirty="0" smtClean="0"/>
              <a:t>-Природные</a:t>
            </a:r>
          </a:p>
          <a:p>
            <a:pPr>
              <a:buNone/>
            </a:pPr>
            <a:endParaRPr lang="ru-RU" dirty="0"/>
          </a:p>
          <a:p>
            <a:pPr>
              <a:buNone/>
            </a:pPr>
            <a:endParaRPr lang="ru-RU" dirty="0" smtClean="0"/>
          </a:p>
          <a:p>
            <a:pPr>
              <a:buNone/>
            </a:pPr>
            <a:endParaRPr lang="ru-RU" dirty="0"/>
          </a:p>
        </p:txBody>
      </p:sp>
      <p:pic>
        <p:nvPicPr>
          <p:cNvPr id="4" name="Рисунок 3" descr="1284290904_4_20081125.jpg"/>
          <p:cNvPicPr>
            <a:picLocks noChangeAspect="1"/>
          </p:cNvPicPr>
          <p:nvPr/>
        </p:nvPicPr>
        <p:blipFill>
          <a:blip r:embed="rId2" cstate="print"/>
          <a:stretch>
            <a:fillRect/>
          </a:stretch>
        </p:blipFill>
        <p:spPr>
          <a:xfrm>
            <a:off x="357158" y="4071942"/>
            <a:ext cx="2667019" cy="2000264"/>
          </a:xfrm>
          <a:prstGeom prst="rect">
            <a:avLst/>
          </a:prstGeom>
        </p:spPr>
      </p:pic>
      <p:pic>
        <p:nvPicPr>
          <p:cNvPr id="5" name="Рисунок 4" descr="city-water-supply_S.jpg"/>
          <p:cNvPicPr>
            <a:picLocks noChangeAspect="1"/>
          </p:cNvPicPr>
          <p:nvPr/>
        </p:nvPicPr>
        <p:blipFill>
          <a:blip r:embed="rId3" cstate="print"/>
          <a:stretch>
            <a:fillRect/>
          </a:stretch>
        </p:blipFill>
        <p:spPr>
          <a:xfrm>
            <a:off x="6357950" y="4000504"/>
            <a:ext cx="2285996" cy="2066920"/>
          </a:xfrm>
          <a:prstGeom prst="rect">
            <a:avLst/>
          </a:prstGeom>
        </p:spPr>
      </p:pic>
      <p:pic>
        <p:nvPicPr>
          <p:cNvPr id="6" name="Рисунок 5" descr="209c6115b7d80b3bc0e0699b28.jpg"/>
          <p:cNvPicPr>
            <a:picLocks noChangeAspect="1"/>
          </p:cNvPicPr>
          <p:nvPr/>
        </p:nvPicPr>
        <p:blipFill>
          <a:blip r:embed="rId4" cstate="print"/>
          <a:stretch>
            <a:fillRect/>
          </a:stretch>
        </p:blipFill>
        <p:spPr>
          <a:xfrm>
            <a:off x="3286116" y="4071942"/>
            <a:ext cx="2945620" cy="20002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611560" y="476672"/>
            <a:ext cx="7643812" cy="6001643"/>
          </a:xfrm>
          <a:prstGeom prst="rect">
            <a:avLst/>
          </a:prstGeom>
          <a:noFill/>
          <a:ln w="9525">
            <a:noFill/>
            <a:miter lim="800000"/>
            <a:headEnd/>
            <a:tailEnd/>
          </a:ln>
        </p:spPr>
        <p:txBody>
          <a:bodyPr>
            <a:spAutoFit/>
          </a:bodyPr>
          <a:lstStyle/>
          <a:p>
            <a:r>
              <a:rPr lang="ru-RU" sz="2400" b="1" dirty="0"/>
              <a:t>По виду </a:t>
            </a:r>
            <a:r>
              <a:rPr lang="ru-RU" sz="2400" b="1" dirty="0" err="1"/>
              <a:t>исчерпаемости</a:t>
            </a:r>
            <a:r>
              <a:rPr lang="ru-RU" sz="2400" b="1" dirty="0"/>
              <a:t>:</a:t>
            </a:r>
          </a:p>
          <a:p>
            <a:r>
              <a:rPr lang="ru-RU" sz="2400" b="1" dirty="0" err="1"/>
              <a:t>Исчерпаемые</a:t>
            </a:r>
            <a:r>
              <a:rPr lang="ru-RU" sz="2400" b="1" dirty="0"/>
              <a:t> </a:t>
            </a:r>
          </a:p>
          <a:p>
            <a:r>
              <a:rPr lang="ru-RU" sz="2400" dirty="0"/>
              <a:t>- </a:t>
            </a:r>
            <a:r>
              <a:rPr lang="ru-RU" sz="2400" dirty="0" err="1"/>
              <a:t>невозобновляемые</a:t>
            </a:r>
            <a:r>
              <a:rPr lang="ru-RU" sz="2400" dirty="0"/>
              <a:t> (минеральные, земельные ресурсы)</a:t>
            </a:r>
          </a:p>
          <a:p>
            <a:r>
              <a:rPr lang="ru-RU" sz="2400" dirty="0"/>
              <a:t>- возобновляемые (ресурсы растительного и животного мира)</a:t>
            </a:r>
          </a:p>
          <a:p>
            <a:pPr>
              <a:buFontTx/>
              <a:buChar char="-"/>
            </a:pPr>
            <a:r>
              <a:rPr lang="ru-RU" sz="2400" dirty="0"/>
              <a:t>не полностью возобновляемые — скорость восстановления ниже уровня хозяйственного потребления (</a:t>
            </a:r>
            <a:r>
              <a:rPr lang="ru-RU" sz="2400" dirty="0" err="1"/>
              <a:t>пахотно</a:t>
            </a:r>
            <a:r>
              <a:rPr lang="ru-RU" sz="2400" dirty="0"/>
              <a:t> пригодные почвы, </a:t>
            </a:r>
            <a:r>
              <a:rPr lang="ru-RU" sz="2400" dirty="0" err="1"/>
              <a:t>спеловозрастные</a:t>
            </a:r>
            <a:r>
              <a:rPr lang="ru-RU" sz="2400" dirty="0"/>
              <a:t> леса, региональные водные ресурсы)</a:t>
            </a:r>
          </a:p>
          <a:p>
            <a:endParaRPr lang="ru-RU" sz="2400" b="1" dirty="0"/>
          </a:p>
          <a:p>
            <a:r>
              <a:rPr lang="ru-RU" sz="2400" b="1" dirty="0"/>
              <a:t>Неисчерпаемые ресурсы </a:t>
            </a:r>
            <a:r>
              <a:rPr lang="ru-RU" sz="2400" dirty="0"/>
              <a:t>(водные, климатические)</a:t>
            </a:r>
          </a:p>
          <a:p>
            <a:endParaRPr lang="ru-RU" sz="2400" dirty="0"/>
          </a:p>
          <a:p>
            <a:r>
              <a:rPr lang="ru-RU" sz="2400" b="1" dirty="0"/>
              <a:t>По степени заменимости:</a:t>
            </a:r>
            <a:endParaRPr lang="en-US" sz="2400" b="1" dirty="0"/>
          </a:p>
          <a:p>
            <a:r>
              <a:rPr lang="ru-RU" sz="2400" dirty="0"/>
              <a:t>- </a:t>
            </a:r>
            <a:r>
              <a:rPr lang="ru-RU" sz="2400" dirty="0" err="1"/>
              <a:t>н</a:t>
            </a:r>
            <a:r>
              <a:rPr lang="en-US" sz="2400" dirty="0" err="1"/>
              <a:t>езаменимые</a:t>
            </a:r>
            <a:endParaRPr lang="en-US" sz="2400" dirty="0"/>
          </a:p>
          <a:p>
            <a:r>
              <a:rPr lang="ru-RU" sz="2400" dirty="0"/>
              <a:t>- </a:t>
            </a:r>
            <a:r>
              <a:rPr lang="ru-RU" sz="2400" dirty="0" err="1"/>
              <a:t>з</a:t>
            </a:r>
            <a:r>
              <a:rPr lang="en-US" sz="2400" dirty="0" err="1"/>
              <a:t>аменимые</a:t>
            </a:r>
            <a:endParaRPr lang="ru-RU"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Недропользование</a:t>
            </a:r>
            <a:endParaRPr lang="ru-RU" dirty="0"/>
          </a:p>
        </p:txBody>
      </p:sp>
      <p:sp>
        <p:nvSpPr>
          <p:cNvPr id="3" name="Содержимое 2"/>
          <p:cNvSpPr>
            <a:spLocks noGrp="1"/>
          </p:cNvSpPr>
          <p:nvPr>
            <p:ph idx="1"/>
          </p:nvPr>
        </p:nvSpPr>
        <p:spPr/>
        <p:txBody>
          <a:bodyPr>
            <a:normAutofit fontScale="92500" lnSpcReduction="10000"/>
          </a:bodyPr>
          <a:lstStyle/>
          <a:p>
            <a:pPr>
              <a:buNone/>
            </a:pPr>
            <a:r>
              <a:rPr lang="ru-RU" dirty="0" smtClean="0"/>
              <a:t>	</a:t>
            </a:r>
            <a:r>
              <a:rPr lang="ru-RU" dirty="0" err="1" smtClean="0"/>
              <a:t>Недропользование</a:t>
            </a:r>
            <a:r>
              <a:rPr lang="ru-RU" dirty="0" smtClean="0"/>
              <a:t>: выполнение работ, соответствующих лицензии на право геологического изучения недр, добычи полезных ископаемых, использования и захоронения отходов производства, строительства и эксплуатации подземных сооружений, не связанных с добычей полезных ископаемых</a:t>
            </a:r>
          </a:p>
          <a:p>
            <a:pPr>
              <a:buNone/>
            </a:pPr>
            <a:endParaRPr lang="ru-RU" dirty="0"/>
          </a:p>
          <a:p>
            <a:pPr>
              <a:buNone/>
            </a:pPr>
            <a:r>
              <a:rPr lang="ru-RU" b="1" dirty="0" smtClean="0"/>
              <a:t>	Закон РФ "О недрах" N 2395-1 от 21.02.1992</a:t>
            </a:r>
          </a:p>
          <a:p>
            <a:pPr>
              <a:buNone/>
            </a:pPr>
            <a:endParaRPr lang="ru-R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468313" y="1628775"/>
            <a:ext cx="4679950" cy="4093428"/>
          </a:xfrm>
          <a:prstGeom prst="rect">
            <a:avLst/>
          </a:prstGeom>
          <a:noFill/>
          <a:ln w="9525">
            <a:noFill/>
            <a:miter lim="800000"/>
            <a:headEnd/>
            <a:tailEnd/>
          </a:ln>
        </p:spPr>
        <p:txBody>
          <a:bodyPr>
            <a:spAutoFit/>
          </a:bodyPr>
          <a:lstStyle/>
          <a:p>
            <a:r>
              <a:rPr lang="ru-RU" sz="2000" b="1" dirty="0"/>
              <a:t>Минеральные ресурсы недр </a:t>
            </a:r>
            <a:r>
              <a:rPr lang="ru-RU" sz="2000" dirty="0"/>
              <a:t>- ограниченный и </a:t>
            </a:r>
            <a:r>
              <a:rPr lang="ru-RU" sz="2000" dirty="0" smtClean="0"/>
              <a:t> </a:t>
            </a:r>
            <a:r>
              <a:rPr lang="ru-RU" sz="2000" dirty="0" err="1"/>
              <a:t>невозобновляемый</a:t>
            </a:r>
            <a:r>
              <a:rPr lang="ru-RU" sz="2000" dirty="0"/>
              <a:t> природный ресурс.</a:t>
            </a:r>
          </a:p>
          <a:p>
            <a:r>
              <a:rPr lang="ru-RU" sz="2000" dirty="0"/>
              <a:t>Одной из наиболее тревожных становится угроза быстрого истощения ресурсов, что могло бы поставить под удар обеспеченность будущих поколений человечества минеральным сырьем. Чисто теоретическая постановка этой проблемы за последние десятилетия приобрела практическую значимость ввиду быстро возрастающих объемов добычи минерального сырья.</a:t>
            </a:r>
          </a:p>
        </p:txBody>
      </p:sp>
      <p:sp>
        <p:nvSpPr>
          <p:cNvPr id="6147" name="Text Box 6"/>
          <p:cNvSpPr txBox="1">
            <a:spLocks noChangeArrowheads="1"/>
          </p:cNvSpPr>
          <p:nvPr/>
        </p:nvSpPr>
        <p:spPr bwMode="auto">
          <a:xfrm>
            <a:off x="468313" y="549275"/>
            <a:ext cx="8135937" cy="584775"/>
          </a:xfrm>
          <a:prstGeom prst="rect">
            <a:avLst/>
          </a:prstGeom>
          <a:noFill/>
          <a:ln w="9525">
            <a:noFill/>
            <a:miter lim="800000"/>
            <a:headEnd/>
            <a:tailEnd/>
          </a:ln>
        </p:spPr>
        <p:txBody>
          <a:bodyPr>
            <a:spAutoFit/>
          </a:bodyPr>
          <a:lstStyle/>
          <a:p>
            <a:pPr algn="ctr">
              <a:spcBef>
                <a:spcPct val="50000"/>
              </a:spcBef>
            </a:pPr>
            <a:r>
              <a:rPr lang="ru-RU" sz="2400" dirty="0" smtClean="0">
                <a:solidFill>
                  <a:schemeClr val="accent2"/>
                </a:solidFill>
              </a:rPr>
              <a:t> </a:t>
            </a:r>
            <a:r>
              <a:rPr lang="ru-RU" sz="3200" dirty="0"/>
              <a:t>Истощение минеральных ресурсов недр</a:t>
            </a:r>
          </a:p>
        </p:txBody>
      </p:sp>
      <p:pic>
        <p:nvPicPr>
          <p:cNvPr id="6148" name="Picture 7" descr="f_16728998"/>
          <p:cNvPicPr>
            <a:picLocks noChangeAspect="1" noChangeArrowheads="1"/>
          </p:cNvPicPr>
          <p:nvPr/>
        </p:nvPicPr>
        <p:blipFill>
          <a:blip r:embed="rId3" cstate="print"/>
          <a:srcRect/>
          <a:stretch>
            <a:fillRect/>
          </a:stretch>
        </p:blipFill>
        <p:spPr bwMode="auto">
          <a:xfrm>
            <a:off x="5580063" y="1628775"/>
            <a:ext cx="2952750" cy="2052638"/>
          </a:xfrm>
          <a:prstGeom prst="rect">
            <a:avLst/>
          </a:prstGeom>
          <a:noFill/>
          <a:ln w="9525">
            <a:noFill/>
            <a:miter lim="800000"/>
            <a:headEnd/>
            <a:tailEnd/>
          </a:ln>
        </p:spPr>
      </p:pic>
      <p:pic>
        <p:nvPicPr>
          <p:cNvPr id="6149" name="Picture 8" descr="dobycha"/>
          <p:cNvPicPr>
            <a:picLocks noChangeAspect="1" noChangeArrowheads="1"/>
          </p:cNvPicPr>
          <p:nvPr/>
        </p:nvPicPr>
        <p:blipFill>
          <a:blip r:embed="rId4" cstate="print"/>
          <a:srcRect/>
          <a:stretch>
            <a:fillRect/>
          </a:stretch>
        </p:blipFill>
        <p:spPr bwMode="auto">
          <a:xfrm>
            <a:off x="5580063" y="3644900"/>
            <a:ext cx="3000375" cy="2016125"/>
          </a:xfrm>
          <a:prstGeom prst="rect">
            <a:avLst/>
          </a:prstGeom>
          <a:noFill/>
          <a:ln w="9525">
            <a:noFill/>
            <a:miter lim="800000"/>
            <a:headEnd/>
            <a:tailEnd/>
          </a:ln>
        </p:spPr>
      </p:pic>
      <p:sp>
        <p:nvSpPr>
          <p:cNvPr id="6150" name="Text Box 9"/>
          <p:cNvSpPr txBox="1">
            <a:spLocks noChangeArrowheads="1"/>
          </p:cNvSpPr>
          <p:nvPr/>
        </p:nvSpPr>
        <p:spPr bwMode="auto">
          <a:xfrm>
            <a:off x="5651500" y="5589588"/>
            <a:ext cx="2952750" cy="611187"/>
          </a:xfrm>
          <a:prstGeom prst="rect">
            <a:avLst/>
          </a:prstGeom>
          <a:noFill/>
          <a:ln w="9525">
            <a:noFill/>
            <a:miter lim="800000"/>
            <a:headEnd/>
            <a:tailEnd/>
          </a:ln>
        </p:spPr>
        <p:txBody>
          <a:bodyPr>
            <a:spAutoFit/>
          </a:bodyPr>
          <a:lstStyle/>
          <a:p>
            <a:pPr algn="ctr">
              <a:spcBef>
                <a:spcPct val="50000"/>
              </a:spcBef>
            </a:pPr>
            <a:r>
              <a:rPr lang="ru-RU" sz="1600" dirty="0"/>
              <a:t>Горный цех комбината (рудник "Молибден")</a:t>
            </a:r>
            <a:r>
              <a:rPr lang="ru-RU"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Топливно-энергетические ресурсы </a:t>
            </a:r>
          </a:p>
        </p:txBody>
      </p:sp>
      <p:sp>
        <p:nvSpPr>
          <p:cNvPr id="7171" name="Text Box 5"/>
          <p:cNvSpPr txBox="1">
            <a:spLocks noChangeArrowheads="1"/>
          </p:cNvSpPr>
          <p:nvPr/>
        </p:nvSpPr>
        <p:spPr bwMode="auto">
          <a:xfrm>
            <a:off x="611188" y="1844675"/>
            <a:ext cx="4105275" cy="2246769"/>
          </a:xfrm>
          <a:prstGeom prst="rect">
            <a:avLst/>
          </a:prstGeom>
          <a:noFill/>
          <a:ln w="9525">
            <a:noFill/>
            <a:miter lim="800000"/>
            <a:headEnd/>
            <a:tailEnd/>
          </a:ln>
        </p:spPr>
        <p:txBody>
          <a:bodyPr>
            <a:spAutoFit/>
          </a:bodyPr>
          <a:lstStyle/>
          <a:p>
            <a:pPr algn="ctr">
              <a:spcBef>
                <a:spcPct val="50000"/>
              </a:spcBef>
            </a:pPr>
            <a:r>
              <a:rPr lang="ru-RU" sz="2000" dirty="0"/>
              <a:t>Главная особенность топливно-энергетических ресурсов - их неравномерное размещение по территории страны. В основном они сосредоточены в восточной и северной зонах России (свыше 90% их суммарных запасов).</a:t>
            </a:r>
          </a:p>
        </p:txBody>
      </p:sp>
      <p:sp>
        <p:nvSpPr>
          <p:cNvPr id="7172" name="Text Box 6"/>
          <p:cNvSpPr txBox="1">
            <a:spLocks noChangeArrowheads="1"/>
          </p:cNvSpPr>
          <p:nvPr/>
        </p:nvSpPr>
        <p:spPr bwMode="auto">
          <a:xfrm>
            <a:off x="755650" y="4724400"/>
            <a:ext cx="3529013" cy="1311275"/>
          </a:xfrm>
          <a:prstGeom prst="rect">
            <a:avLst/>
          </a:prstGeom>
          <a:noFill/>
          <a:ln w="9525">
            <a:noFill/>
            <a:miter lim="800000"/>
            <a:headEnd/>
            <a:tailEnd/>
          </a:ln>
        </p:spPr>
        <p:txBody>
          <a:bodyPr>
            <a:spAutoFit/>
          </a:bodyPr>
          <a:lstStyle/>
          <a:p>
            <a:pPr algn="ctr">
              <a:spcBef>
                <a:spcPct val="50000"/>
              </a:spcBef>
            </a:pPr>
            <a:r>
              <a:rPr lang="ru-RU" sz="2000" b="1" dirty="0"/>
              <a:t>Уголь</a:t>
            </a:r>
          </a:p>
          <a:p>
            <a:pPr algn="ctr">
              <a:spcBef>
                <a:spcPct val="50000"/>
              </a:spcBef>
            </a:pPr>
            <a:r>
              <a:rPr lang="ru-RU" sz="2000" b="1" dirty="0"/>
              <a:t>Нефть</a:t>
            </a:r>
          </a:p>
          <a:p>
            <a:pPr algn="ctr">
              <a:spcBef>
                <a:spcPct val="50000"/>
              </a:spcBef>
            </a:pPr>
            <a:r>
              <a:rPr lang="ru-RU" sz="2000" b="1" dirty="0"/>
              <a:t>Газ</a:t>
            </a:r>
          </a:p>
        </p:txBody>
      </p:sp>
      <p:pic>
        <p:nvPicPr>
          <p:cNvPr id="7173" name="Picture 7" descr="Россия-газ"/>
          <p:cNvPicPr>
            <a:picLocks noChangeAspect="1" noChangeArrowheads="1"/>
          </p:cNvPicPr>
          <p:nvPr/>
        </p:nvPicPr>
        <p:blipFill>
          <a:blip r:embed="rId3" cstate="print"/>
          <a:srcRect/>
          <a:stretch>
            <a:fillRect/>
          </a:stretch>
        </p:blipFill>
        <p:spPr bwMode="auto">
          <a:xfrm>
            <a:off x="5292725" y="2060575"/>
            <a:ext cx="3311525" cy="2486025"/>
          </a:xfrm>
          <a:prstGeom prst="rect">
            <a:avLst/>
          </a:prstGeom>
          <a:noFill/>
          <a:ln w="9525">
            <a:noFill/>
            <a:miter lim="800000"/>
            <a:headEnd/>
            <a:tailEnd/>
          </a:ln>
        </p:spPr>
      </p:pic>
      <p:sp>
        <p:nvSpPr>
          <p:cNvPr id="7174" name="Text Box 8"/>
          <p:cNvSpPr txBox="1">
            <a:spLocks noChangeArrowheads="1"/>
          </p:cNvSpPr>
          <p:nvPr/>
        </p:nvSpPr>
        <p:spPr bwMode="auto">
          <a:xfrm>
            <a:off x="5580063" y="4797425"/>
            <a:ext cx="2808287" cy="336550"/>
          </a:xfrm>
          <a:prstGeom prst="rect">
            <a:avLst/>
          </a:prstGeom>
          <a:noFill/>
          <a:ln w="9525">
            <a:noFill/>
            <a:miter lim="800000"/>
            <a:headEnd/>
            <a:tailEnd/>
          </a:ln>
        </p:spPr>
        <p:txBody>
          <a:bodyPr>
            <a:spAutoFit/>
          </a:bodyPr>
          <a:lstStyle/>
          <a:p>
            <a:pPr algn="ctr">
              <a:spcBef>
                <a:spcPct val="50000"/>
              </a:spcBef>
            </a:pPr>
            <a:r>
              <a:rPr lang="ru-RU" sz="1600" dirty="0"/>
              <a:t>Россия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Топливно-энергетические ресурсы </a:t>
            </a:r>
          </a:p>
        </p:txBody>
      </p:sp>
      <p:pic>
        <p:nvPicPr>
          <p:cNvPr id="8195" name="Picture 5" descr="Украина-газ"/>
          <p:cNvPicPr>
            <a:picLocks noChangeAspect="1" noChangeArrowheads="1"/>
          </p:cNvPicPr>
          <p:nvPr/>
        </p:nvPicPr>
        <p:blipFill>
          <a:blip r:embed="rId3" cstate="print"/>
          <a:srcRect/>
          <a:stretch>
            <a:fillRect/>
          </a:stretch>
        </p:blipFill>
        <p:spPr bwMode="auto">
          <a:xfrm>
            <a:off x="1116013" y="1700213"/>
            <a:ext cx="3024187" cy="3024187"/>
          </a:xfrm>
          <a:prstGeom prst="rect">
            <a:avLst/>
          </a:prstGeom>
          <a:noFill/>
          <a:ln w="9525">
            <a:noFill/>
            <a:miter lim="800000"/>
            <a:headEnd/>
            <a:tailEnd/>
          </a:ln>
        </p:spPr>
      </p:pic>
      <p:pic>
        <p:nvPicPr>
          <p:cNvPr id="8196" name="Picture 6" descr="Ямал"/>
          <p:cNvPicPr>
            <a:picLocks noChangeAspect="1" noChangeArrowheads="1"/>
          </p:cNvPicPr>
          <p:nvPr/>
        </p:nvPicPr>
        <p:blipFill>
          <a:blip r:embed="rId4" cstate="print"/>
          <a:srcRect/>
          <a:stretch>
            <a:fillRect/>
          </a:stretch>
        </p:blipFill>
        <p:spPr bwMode="auto">
          <a:xfrm>
            <a:off x="1116013" y="4076700"/>
            <a:ext cx="3024187" cy="2012950"/>
          </a:xfrm>
          <a:prstGeom prst="rect">
            <a:avLst/>
          </a:prstGeom>
          <a:noFill/>
          <a:ln w="9525">
            <a:noFill/>
            <a:miter lim="800000"/>
            <a:headEnd/>
            <a:tailEnd/>
          </a:ln>
        </p:spPr>
      </p:pic>
      <p:sp>
        <p:nvSpPr>
          <p:cNvPr id="8197" name="Text Box 7"/>
          <p:cNvSpPr txBox="1">
            <a:spLocks noChangeArrowheads="1"/>
          </p:cNvSpPr>
          <p:nvPr/>
        </p:nvSpPr>
        <p:spPr bwMode="auto">
          <a:xfrm>
            <a:off x="827088" y="6165850"/>
            <a:ext cx="2592387" cy="703263"/>
          </a:xfrm>
          <a:prstGeom prst="rect">
            <a:avLst/>
          </a:prstGeom>
          <a:noFill/>
          <a:ln w="9525">
            <a:noFill/>
            <a:miter lim="800000"/>
            <a:headEnd/>
            <a:tailEnd/>
          </a:ln>
        </p:spPr>
        <p:txBody>
          <a:bodyPr>
            <a:spAutoFit/>
          </a:bodyPr>
          <a:lstStyle/>
          <a:p>
            <a:pPr algn="ctr">
              <a:spcBef>
                <a:spcPct val="50000"/>
              </a:spcBef>
            </a:pPr>
            <a:r>
              <a:rPr lang="ru-RU" sz="1600" dirty="0"/>
              <a:t>Украина</a:t>
            </a:r>
            <a:r>
              <a:rPr lang="en-US" sz="1600" dirty="0"/>
              <a:t>;</a:t>
            </a:r>
            <a:endParaRPr lang="ru-RU" sz="1600" dirty="0"/>
          </a:p>
          <a:p>
            <a:pPr algn="ctr">
              <a:spcBef>
                <a:spcPct val="50000"/>
              </a:spcBef>
            </a:pPr>
            <a:r>
              <a:rPr lang="ru-RU" sz="1600" dirty="0"/>
              <a:t>Ямал</a:t>
            </a:r>
          </a:p>
        </p:txBody>
      </p:sp>
      <p:pic>
        <p:nvPicPr>
          <p:cNvPr id="8198" name="Picture 8" descr="Таджикистан-уголь"/>
          <p:cNvPicPr>
            <a:picLocks noChangeAspect="1" noChangeArrowheads="1"/>
          </p:cNvPicPr>
          <p:nvPr/>
        </p:nvPicPr>
        <p:blipFill>
          <a:blip r:embed="rId5" cstate="print"/>
          <a:srcRect/>
          <a:stretch>
            <a:fillRect/>
          </a:stretch>
        </p:blipFill>
        <p:spPr bwMode="auto">
          <a:xfrm>
            <a:off x="5148263" y="1773238"/>
            <a:ext cx="3024187" cy="2266950"/>
          </a:xfrm>
          <a:prstGeom prst="rect">
            <a:avLst/>
          </a:prstGeom>
          <a:noFill/>
          <a:ln w="9525">
            <a:noFill/>
            <a:miter lim="800000"/>
            <a:headEnd/>
            <a:tailEnd/>
          </a:ln>
        </p:spPr>
      </p:pic>
      <p:pic>
        <p:nvPicPr>
          <p:cNvPr id="8199" name="Picture 9" descr="Ростов-уголь"/>
          <p:cNvPicPr>
            <a:picLocks noChangeAspect="1" noChangeArrowheads="1"/>
          </p:cNvPicPr>
          <p:nvPr/>
        </p:nvPicPr>
        <p:blipFill>
          <a:blip r:embed="rId6" cstate="print"/>
          <a:srcRect/>
          <a:stretch>
            <a:fillRect/>
          </a:stretch>
        </p:blipFill>
        <p:spPr bwMode="auto">
          <a:xfrm>
            <a:off x="5148263" y="3789363"/>
            <a:ext cx="3046412" cy="2297112"/>
          </a:xfrm>
          <a:prstGeom prst="rect">
            <a:avLst/>
          </a:prstGeom>
          <a:noFill/>
          <a:ln w="9525">
            <a:noFill/>
            <a:miter lim="800000"/>
            <a:headEnd/>
            <a:tailEnd/>
          </a:ln>
        </p:spPr>
      </p:pic>
      <p:sp>
        <p:nvSpPr>
          <p:cNvPr id="8200" name="Text Box 10"/>
          <p:cNvSpPr txBox="1">
            <a:spLocks noChangeArrowheads="1"/>
          </p:cNvSpPr>
          <p:nvPr/>
        </p:nvSpPr>
        <p:spPr bwMode="auto">
          <a:xfrm>
            <a:off x="5364163" y="6154738"/>
            <a:ext cx="2447925" cy="703262"/>
          </a:xfrm>
          <a:prstGeom prst="rect">
            <a:avLst/>
          </a:prstGeom>
          <a:noFill/>
          <a:ln w="9525">
            <a:noFill/>
            <a:miter lim="800000"/>
            <a:headEnd/>
            <a:tailEnd/>
          </a:ln>
        </p:spPr>
        <p:txBody>
          <a:bodyPr>
            <a:spAutoFit/>
          </a:bodyPr>
          <a:lstStyle/>
          <a:p>
            <a:pPr algn="ctr">
              <a:spcBef>
                <a:spcPct val="50000"/>
              </a:spcBef>
            </a:pPr>
            <a:r>
              <a:rPr lang="ru-RU" sz="1600" dirty="0"/>
              <a:t>Таджикистан</a:t>
            </a:r>
            <a:r>
              <a:rPr lang="en-US" sz="1600" dirty="0">
                <a:solidFill>
                  <a:schemeClr val="accent2"/>
                </a:solidFill>
              </a:rPr>
              <a:t>;</a:t>
            </a:r>
          </a:p>
          <a:p>
            <a:pPr algn="ctr">
              <a:spcBef>
                <a:spcPct val="50000"/>
              </a:spcBef>
            </a:pPr>
            <a:r>
              <a:rPr lang="ru-RU" sz="1600" dirty="0"/>
              <a:t>Ростов</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611188" y="620713"/>
            <a:ext cx="7993062" cy="584775"/>
          </a:xfrm>
          <a:prstGeom prst="rect">
            <a:avLst/>
          </a:prstGeom>
          <a:noFill/>
          <a:ln w="9525">
            <a:noFill/>
            <a:miter lim="800000"/>
            <a:headEnd/>
            <a:tailEnd/>
          </a:ln>
        </p:spPr>
        <p:txBody>
          <a:bodyPr>
            <a:spAutoFit/>
          </a:bodyPr>
          <a:lstStyle/>
          <a:p>
            <a:pPr algn="ctr">
              <a:spcBef>
                <a:spcPct val="50000"/>
              </a:spcBef>
            </a:pPr>
            <a:r>
              <a:rPr lang="ru-RU" sz="3200" dirty="0"/>
              <a:t> Топливно-энергетические ресурсы </a:t>
            </a:r>
          </a:p>
        </p:txBody>
      </p:sp>
      <p:pic>
        <p:nvPicPr>
          <p:cNvPr id="9219" name="Picture 6" descr="доб нефти"/>
          <p:cNvPicPr>
            <a:picLocks noChangeAspect="1" noChangeArrowheads="1"/>
          </p:cNvPicPr>
          <p:nvPr/>
        </p:nvPicPr>
        <p:blipFill>
          <a:blip r:embed="rId3" cstate="print"/>
          <a:srcRect/>
          <a:stretch>
            <a:fillRect/>
          </a:stretch>
        </p:blipFill>
        <p:spPr bwMode="auto">
          <a:xfrm>
            <a:off x="5435600" y="1773238"/>
            <a:ext cx="3044825" cy="2232025"/>
          </a:xfrm>
          <a:prstGeom prst="rect">
            <a:avLst/>
          </a:prstGeom>
          <a:noFill/>
          <a:ln w="9525">
            <a:noFill/>
            <a:miter lim="800000"/>
            <a:headEnd/>
            <a:tailEnd/>
          </a:ln>
        </p:spPr>
      </p:pic>
      <p:sp>
        <p:nvSpPr>
          <p:cNvPr id="9220" name="Text Box 7"/>
          <p:cNvSpPr txBox="1">
            <a:spLocks noChangeArrowheads="1"/>
          </p:cNvSpPr>
          <p:nvPr/>
        </p:nvSpPr>
        <p:spPr bwMode="auto">
          <a:xfrm>
            <a:off x="5076825" y="4149725"/>
            <a:ext cx="3960813" cy="2554545"/>
          </a:xfrm>
          <a:prstGeom prst="rect">
            <a:avLst/>
          </a:prstGeom>
          <a:noFill/>
          <a:ln w="9525">
            <a:noFill/>
            <a:miter lim="800000"/>
            <a:headEnd/>
            <a:tailEnd/>
          </a:ln>
        </p:spPr>
        <p:txBody>
          <a:bodyPr>
            <a:spAutoFit/>
          </a:bodyPr>
          <a:lstStyle/>
          <a:p>
            <a:pPr algn="ctr">
              <a:spcBef>
                <a:spcPct val="50000"/>
              </a:spcBef>
            </a:pPr>
            <a:r>
              <a:rPr lang="ru-RU" sz="2000" dirty="0"/>
              <a:t>В настоящее время нефтяная промышленность Российской Федерации занимает </a:t>
            </a:r>
            <a:r>
              <a:rPr lang="ru-RU" sz="2000" b="1" dirty="0">
                <a:solidFill>
                  <a:schemeClr val="accent2"/>
                </a:solidFill>
              </a:rPr>
              <a:t>3 место</a:t>
            </a:r>
            <a:r>
              <a:rPr lang="ru-RU" sz="2000" dirty="0"/>
              <a:t> в мире. В 2009 году было добыто 650 млн. т. нефти с газовым конденсатом. По уровню добычи мы уступаем только Саудовской Аравии.</a:t>
            </a:r>
          </a:p>
        </p:txBody>
      </p:sp>
      <p:sp>
        <p:nvSpPr>
          <p:cNvPr id="9221" name="Text Box 8"/>
          <p:cNvSpPr txBox="1">
            <a:spLocks noChangeArrowheads="1"/>
          </p:cNvSpPr>
          <p:nvPr/>
        </p:nvSpPr>
        <p:spPr bwMode="auto">
          <a:xfrm>
            <a:off x="683568" y="1844824"/>
            <a:ext cx="4319587" cy="3323987"/>
          </a:xfrm>
          <a:prstGeom prst="rect">
            <a:avLst/>
          </a:prstGeom>
          <a:noFill/>
          <a:ln w="9525">
            <a:noFill/>
            <a:miter lim="800000"/>
            <a:headEnd/>
            <a:tailEnd/>
          </a:ln>
        </p:spPr>
        <p:txBody>
          <a:bodyPr>
            <a:spAutoFit/>
          </a:bodyPr>
          <a:lstStyle/>
          <a:p>
            <a:pPr algn="ctr">
              <a:spcBef>
                <a:spcPct val="50000"/>
              </a:spcBef>
            </a:pPr>
            <a:r>
              <a:rPr lang="ru-RU" sz="2000" dirty="0"/>
              <a:t>Россия занимает </a:t>
            </a:r>
            <a:r>
              <a:rPr lang="ru-RU" sz="2000" b="1" dirty="0">
                <a:solidFill>
                  <a:schemeClr val="accent2"/>
                </a:solidFill>
              </a:rPr>
              <a:t>1 место</a:t>
            </a:r>
            <a:r>
              <a:rPr lang="ru-RU" sz="2000" b="1" dirty="0"/>
              <a:t> </a:t>
            </a:r>
            <a:r>
              <a:rPr lang="ru-RU" sz="2000" dirty="0"/>
              <a:t>в мире по товарной добыче газа.</a:t>
            </a:r>
          </a:p>
          <a:p>
            <a:pPr algn="ctr">
              <a:spcBef>
                <a:spcPct val="50000"/>
              </a:spcBef>
            </a:pPr>
            <a:endParaRPr lang="ru-RU" sz="2000" dirty="0"/>
          </a:p>
          <a:p>
            <a:pPr algn="ctr">
              <a:spcBef>
                <a:spcPct val="50000"/>
              </a:spcBef>
            </a:pPr>
            <a:r>
              <a:rPr lang="ru-RU" sz="2000" dirty="0"/>
              <a:t>На сегодняшний день по добыче угля Россия занимает   </a:t>
            </a:r>
            <a:r>
              <a:rPr lang="ru-RU" sz="2000" b="1" dirty="0">
                <a:solidFill>
                  <a:schemeClr val="accent2"/>
                </a:solidFill>
              </a:rPr>
              <a:t>4 место </a:t>
            </a:r>
            <a:r>
              <a:rPr lang="ru-RU" sz="2000" dirty="0"/>
              <a:t>в мире после Китая, Индии и Австралии. </a:t>
            </a:r>
          </a:p>
          <a:p>
            <a:pPr algn="ctr">
              <a:spcBef>
                <a:spcPct val="50000"/>
              </a:spcBef>
            </a:pPr>
            <a:r>
              <a:rPr lang="ru-RU" sz="2000" dirty="0"/>
              <a:t>Россия занимала </a:t>
            </a:r>
            <a:r>
              <a:rPr lang="ru-RU" sz="2000" b="1" dirty="0">
                <a:solidFill>
                  <a:schemeClr val="accent2"/>
                </a:solidFill>
              </a:rPr>
              <a:t>6 место</a:t>
            </a:r>
            <a:r>
              <a:rPr lang="ru-RU" sz="2000" b="1" dirty="0"/>
              <a:t> </a:t>
            </a:r>
            <a:r>
              <a:rPr lang="ru-RU" sz="2000" dirty="0"/>
              <a:t>в мире по добыче и 20% потребляемого угля закупала за границей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1226</Words>
  <Application>Microsoft Office PowerPoint</Application>
  <PresentationFormat>Экран (4:3)</PresentationFormat>
  <Paragraphs>171</Paragraphs>
  <Slides>30</Slides>
  <Notes>16</Notes>
  <HiddenSlides>0</HiddenSlides>
  <MMClips>0</MMClips>
  <ScaleCrop>false</ScaleCrop>
  <HeadingPairs>
    <vt:vector size="4" baseType="variant">
      <vt:variant>
        <vt:lpstr>Тема</vt:lpstr>
      </vt:variant>
      <vt:variant>
        <vt:i4>1</vt:i4>
      </vt:variant>
      <vt:variant>
        <vt:lpstr>Заголовки слайдов</vt:lpstr>
      </vt:variant>
      <vt:variant>
        <vt:i4>30</vt:i4>
      </vt:variant>
    </vt:vector>
  </HeadingPairs>
  <TitlesOfParts>
    <vt:vector size="31" baseType="lpstr">
      <vt:lpstr>Тема Office</vt:lpstr>
      <vt:lpstr>Слайд 1</vt:lpstr>
      <vt:lpstr>Слайд 2</vt:lpstr>
      <vt:lpstr>Слайд 3</vt:lpstr>
      <vt:lpstr>Слайд 4</vt:lpstr>
      <vt:lpstr>Недропользование</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Землепользование</vt:lpstr>
      <vt:lpstr>Слайд 22</vt:lpstr>
      <vt:lpstr>Формы землепользования </vt:lpstr>
      <vt:lpstr>Слайд 24</vt:lpstr>
      <vt:lpstr>Лесопользование</vt:lpstr>
      <vt:lpstr>Виды лесопользования:</vt:lpstr>
      <vt:lpstr>Проблемы лесопользования:</vt:lpstr>
      <vt:lpstr>Использование водных ресурсов</vt:lpstr>
      <vt:lpstr>Формы водопользования</vt:lpstr>
      <vt:lpstr>Проблемы водопользования:</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Рациональное природопользование</dc:title>
  <dc:creator>Admin</dc:creator>
  <cp:lastModifiedBy>Дениска</cp:lastModifiedBy>
  <cp:revision>12</cp:revision>
  <dcterms:created xsi:type="dcterms:W3CDTF">2014-12-19T08:31:03Z</dcterms:created>
  <dcterms:modified xsi:type="dcterms:W3CDTF">2015-11-10T12:13:29Z</dcterms:modified>
</cp:coreProperties>
</file>